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4"/>
  </p:notesMasterIdLst>
  <p:handoutMasterIdLst>
    <p:handoutMasterId r:id="rId15"/>
  </p:handoutMasterIdLst>
  <p:sldIdLst>
    <p:sldId id="256" r:id="rId2"/>
    <p:sldId id="258" r:id="rId3"/>
    <p:sldId id="268" r:id="rId4"/>
    <p:sldId id="265" r:id="rId5"/>
    <p:sldId id="263" r:id="rId6"/>
    <p:sldId id="262" r:id="rId7"/>
    <p:sldId id="260" r:id="rId8"/>
    <p:sldId id="264" r:id="rId9"/>
    <p:sldId id="266" r:id="rId10"/>
    <p:sldId id="267" r:id="rId11"/>
    <p:sldId id="259" r:id="rId12"/>
    <p:sldId id="261" r:id="rId1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0E38231-6139-4698-A230-1DF256AF59BA}">
          <p14:sldIdLst>
            <p14:sldId id="256"/>
            <p14:sldId id="258"/>
            <p14:sldId id="268"/>
            <p14:sldId id="265"/>
            <p14:sldId id="263"/>
            <p14:sldId id="262"/>
            <p14:sldId id="260"/>
            <p14:sldId id="264"/>
            <p14:sldId id="266"/>
            <p14:sldId id="267"/>
            <p14:sldId id="259"/>
            <p14:sldId id="261"/>
          </p14:sldIdLst>
        </p14:section>
      </p14:sectionLst>
    </p:ext>
    <p:ext uri="{EFAFB233-063F-42B5-8137-9DF3F51BA10A}">
      <p15:sldGuideLst xmlns:p15="http://schemas.microsoft.com/office/powerpoint/2012/main">
        <p15:guide id="1" orient="horz" pos="2160" userDrawn="1">
          <p15:clr>
            <a:srgbClr val="A4A3A4"/>
          </p15:clr>
        </p15:guide>
        <p15:guide id="2" pos="30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E1F9"/>
    <a:srgbClr val="C7F4FD"/>
    <a:srgbClr val="FFBDFF"/>
    <a:srgbClr val="FFE7FF"/>
    <a:srgbClr val="FFCCFF"/>
    <a:srgbClr val="83F3F9"/>
    <a:srgbClr val="FFFFFF"/>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38" autoAdjust="0"/>
  </p:normalViewPr>
  <p:slideViewPr>
    <p:cSldViewPr snapToGrid="0" showGuides="1">
      <p:cViewPr varScale="1">
        <p:scale>
          <a:sx n="101" d="100"/>
          <a:sy n="101" d="100"/>
        </p:scale>
        <p:origin x="1674" y="102"/>
      </p:cViewPr>
      <p:guideLst>
        <p:guide orient="horz" pos="2160"/>
        <p:guide pos="3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12FCE8-9FDB-4E6E-BF30-3FF1104A54CD}" type="datetimeFigureOut">
              <a:rPr kumimoji="1" lang="ja-JP" altLang="en-US" smtClean="0"/>
              <a:t>2026/4/23</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2D27969-1E14-4E41-8679-B1F2A5D05B5D}" type="slidenum">
              <a:rPr kumimoji="1" lang="ja-JP" altLang="en-US" smtClean="0"/>
              <a:t>‹#›</a:t>
            </a:fld>
            <a:endParaRPr kumimoji="1" lang="ja-JP" altLang="en-US"/>
          </a:p>
        </p:txBody>
      </p:sp>
    </p:spTree>
    <p:extLst>
      <p:ext uri="{BB962C8B-B14F-4D97-AF65-F5344CB8AC3E}">
        <p14:creationId xmlns:p14="http://schemas.microsoft.com/office/powerpoint/2010/main" val="153769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72A36C-70CA-43CE-832A-0D7603D95DA6}" type="datetimeFigureOut">
              <a:rPr kumimoji="1" lang="ja-JP" altLang="en-US" smtClean="0"/>
              <a:t>2026/4/23</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326E4E2-F1F0-4AE9-9051-09ECD9ECB278}" type="slidenum">
              <a:rPr kumimoji="1" lang="ja-JP" altLang="en-US" smtClean="0"/>
              <a:t>‹#›</a:t>
            </a:fld>
            <a:endParaRPr kumimoji="1" lang="ja-JP" altLang="en-US"/>
          </a:p>
        </p:txBody>
      </p:sp>
    </p:spTree>
    <p:extLst>
      <p:ext uri="{BB962C8B-B14F-4D97-AF65-F5344CB8AC3E}">
        <p14:creationId xmlns:p14="http://schemas.microsoft.com/office/powerpoint/2010/main" val="37319843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26E4E2-F1F0-4AE9-9051-09ECD9ECB278}" type="slidenum">
              <a:rPr kumimoji="1" lang="ja-JP" altLang="en-US" smtClean="0"/>
              <a:t>2</a:t>
            </a:fld>
            <a:endParaRPr kumimoji="1" lang="ja-JP" altLang="en-US"/>
          </a:p>
        </p:txBody>
      </p:sp>
    </p:spTree>
    <p:extLst>
      <p:ext uri="{BB962C8B-B14F-4D97-AF65-F5344CB8AC3E}">
        <p14:creationId xmlns:p14="http://schemas.microsoft.com/office/powerpoint/2010/main" val="327182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26E4E2-F1F0-4AE9-9051-09ECD9ECB278}" type="slidenum">
              <a:rPr kumimoji="1" lang="ja-JP" altLang="en-US" smtClean="0"/>
              <a:t>3</a:t>
            </a:fld>
            <a:endParaRPr kumimoji="1" lang="ja-JP" altLang="en-US"/>
          </a:p>
        </p:txBody>
      </p:sp>
    </p:spTree>
    <p:extLst>
      <p:ext uri="{BB962C8B-B14F-4D97-AF65-F5344CB8AC3E}">
        <p14:creationId xmlns:p14="http://schemas.microsoft.com/office/powerpoint/2010/main" val="20839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26E4E2-F1F0-4AE9-9051-09ECD9ECB278}" type="slidenum">
              <a:rPr kumimoji="1" lang="ja-JP" altLang="en-US" smtClean="0"/>
              <a:t>4</a:t>
            </a:fld>
            <a:endParaRPr kumimoji="1" lang="ja-JP" altLang="en-US"/>
          </a:p>
        </p:txBody>
      </p:sp>
    </p:spTree>
    <p:extLst>
      <p:ext uri="{BB962C8B-B14F-4D97-AF65-F5344CB8AC3E}">
        <p14:creationId xmlns:p14="http://schemas.microsoft.com/office/powerpoint/2010/main" val="35215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26E4E2-F1F0-4AE9-9051-09ECD9ECB278}" type="slidenum">
              <a:rPr kumimoji="1" lang="ja-JP" altLang="en-US" smtClean="0"/>
              <a:t>11</a:t>
            </a:fld>
            <a:endParaRPr kumimoji="1" lang="ja-JP" altLang="en-US"/>
          </a:p>
        </p:txBody>
      </p:sp>
    </p:spTree>
    <p:extLst>
      <p:ext uri="{BB962C8B-B14F-4D97-AF65-F5344CB8AC3E}">
        <p14:creationId xmlns:p14="http://schemas.microsoft.com/office/powerpoint/2010/main" val="50302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04BCFE51-DF40-4DD4-B646-1DFF40E80E86}" type="datetime1">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30D8E5-5F87-4FE7-9AAB-B26E3C6F7032}" type="datetime1">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14697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251FDD-CB49-47AE-9F72-9660ED9CEDC8}" type="datetime1">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156325-BA42-4D49-A285-56E65CD2574C}" type="datetime1">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409502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3647CAD-B282-48B9-8A46-0FA1992FC1A7}" type="datetime1">
              <a:rPr kumimoji="1" lang="ja-JP" altLang="en-US" smtClean="0"/>
              <a:t>2026/4/23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4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9D40FF-2DE8-416E-B59F-6873BA0C05A1}" type="datetime1">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276812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2104"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866323"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F24778-EDEE-4E97-A602-9393E41340BF}" type="datetime1">
              <a:rPr kumimoji="1" lang="ja-JP" altLang="en-US" smtClean="0"/>
              <a:t>2026/4/23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421818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128EBB-2985-40EF-967F-F217CF65807E}" type="datetime1">
              <a:rPr kumimoji="1" lang="ja-JP" altLang="en-US" smtClean="0"/>
              <a:t>2026/4/23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14331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E67AD-23C0-4510-B89B-F6914B526699}" type="datetime1">
              <a:rPr kumimoji="1" lang="ja-JP" altLang="en-US" smtClean="0"/>
              <a:t>2026/4/23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5379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79AF22-86D9-43E7-90C2-BA9E9E070C07}" type="datetime1">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spTree>
    <p:extLst>
      <p:ext uri="{BB962C8B-B14F-4D97-AF65-F5344CB8AC3E}">
        <p14:creationId xmlns:p14="http://schemas.microsoft.com/office/powerpoint/2010/main" val="104162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C8B29A-83AB-49F9-9AF4-97E5C4B9279A}" type="datetime1">
              <a:rPr kumimoji="1" lang="ja-JP" altLang="en-US" smtClean="0"/>
              <a:t>2026/4/23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208D2D-5267-46B3-8C1A-1A723FBB0D00}" type="slidenum">
              <a:rPr kumimoji="1" lang="ja-JP" altLang="en-US" smtClean="0"/>
              <a:t>‹#›</a:t>
            </a:fld>
            <a:endParaRPr kumimoji="1" lang="ja-JP" altLang="en-US"/>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41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8F370C-9B0A-4073-BC16-32659F7C29B2}" type="datetime1">
              <a:rPr kumimoji="1" lang="ja-JP" altLang="en-US" smtClean="0"/>
              <a:t>2026/4/23</a:t>
            </a:fld>
            <a:endParaRPr kumimoji="1" lang="ja-JP" altLang="en-US"/>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208D2D-5267-46B3-8C1A-1A723FBB0D00}" type="slidenum">
              <a:rPr kumimoji="1" lang="ja-JP" altLang="en-US" smtClean="0"/>
              <a:t>‹#›</a:t>
            </a:fld>
            <a:endParaRPr kumimoji="1" lang="ja-JP" altLang="en-US"/>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680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05417" y="1265253"/>
            <a:ext cx="7429500" cy="1939925"/>
          </a:xfrm>
          <a:scene3d>
            <a:camera prst="orthographicFront"/>
            <a:lightRig rig="threePt" dir="t"/>
          </a:scene3d>
          <a:sp3d>
            <a:bevelT w="165100" prst="coolSlant"/>
          </a:sp3d>
        </p:spPr>
        <p:txBody>
          <a:bodyPr>
            <a:normAutofit/>
          </a:bodyPr>
          <a:lstStyle/>
          <a:p>
            <a:r>
              <a:rPr lang="ja-JP" altLang="en-US" sz="5363" cap="none" spc="0" dirty="0">
                <a:ln w="0">
                  <a:solidFill>
                    <a:srgbClr val="FFFFFF"/>
                  </a:solidFill>
                </a:ln>
                <a:solidFill>
                  <a:schemeClr val="accent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環境学習アドバイザー</a:t>
            </a:r>
            <a:br>
              <a:rPr lang="en-US" altLang="ja-JP" sz="5363" cap="none" spc="0" dirty="0">
                <a:ln w="0">
                  <a:solidFill>
                    <a:srgbClr val="FFFFFF"/>
                  </a:solidFill>
                </a:ln>
                <a:solidFill>
                  <a:schemeClr val="accent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br>
            <a:r>
              <a:rPr lang="ja-JP" altLang="en-US" sz="5363" cap="none" spc="0" dirty="0">
                <a:ln w="0">
                  <a:solidFill>
                    <a:srgbClr val="FFFFFF"/>
                  </a:solidFill>
                </a:ln>
                <a:solidFill>
                  <a:schemeClr val="accent1"/>
                </a:solidFill>
                <a:effectLst>
                  <a:outerShdw blurRad="38100" dist="25400" dir="5400000" algn="ctr" rotWithShape="0">
                    <a:srgbClr val="6E747A">
                      <a:alpha val="43000"/>
                    </a:srgbClr>
                  </a:outerShdw>
                </a:effectLst>
                <a:latin typeface="HGP創英角ｺﾞｼｯｸUB" panose="020B0900000000000000" pitchFamily="50" charset="-128"/>
                <a:ea typeface="HGP創英角ｺﾞｼｯｸUB" panose="020B0900000000000000" pitchFamily="50" charset="-128"/>
              </a:rPr>
              <a:t>派遣制度</a:t>
            </a:r>
          </a:p>
        </p:txBody>
      </p:sp>
      <p:sp>
        <p:nvSpPr>
          <p:cNvPr id="7" name="Text Box 83"/>
          <p:cNvSpPr txBox="1">
            <a:spLocks noChangeArrowheads="1"/>
          </p:cNvSpPr>
          <p:nvPr/>
        </p:nvSpPr>
        <p:spPr bwMode="auto">
          <a:xfrm>
            <a:off x="4802909" y="4433697"/>
            <a:ext cx="4632008" cy="1179529"/>
          </a:xfrm>
          <a:prstGeom prst="rect">
            <a:avLst/>
          </a:prstGeom>
          <a:noFill/>
          <a:ln>
            <a:noFill/>
          </a:ln>
        </p:spPr>
        <p:txBody>
          <a:bodyPr rot="0" vert="horz" wrap="square" lIns="60365" tIns="7223" rIns="60365" bIns="7223" anchor="t" anchorCtr="0" upright="1">
            <a:noAutofit/>
          </a:bodyPr>
          <a:lstStyle/>
          <a:p>
            <a:pPr algn="just"/>
            <a:r>
              <a:rPr lang="ja-JP" altLang="en-US" sz="1300" b="1" kern="100" dirty="0">
                <a:latin typeface="BIZ UDPゴシック" panose="020B0400000000000000" pitchFamily="50" charset="-128"/>
                <a:ea typeface="BIZ UDPゴシック" panose="020B0400000000000000" pitchFamily="50" charset="-128"/>
                <a:cs typeface="Times New Roman" panose="02020603050405020304" pitchFamily="18" charset="0"/>
              </a:rPr>
              <a:t>≪問合せ先≫</a:t>
            </a:r>
            <a:endParaRPr lang="ja-JP" altLang="en-US" sz="894"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300" b="1" kern="100" dirty="0">
                <a:latin typeface="BIZ UDPゴシック" panose="020B0400000000000000" pitchFamily="50" charset="-128"/>
                <a:ea typeface="BIZ UDPゴシック" panose="020B0400000000000000" pitchFamily="50" charset="-128"/>
                <a:cs typeface="Times New Roman" panose="02020603050405020304" pitchFamily="18" charset="0"/>
              </a:rPr>
              <a:t>　浦安市環境部環境保全課</a:t>
            </a:r>
            <a:endParaRPr lang="ja-JP" altLang="en-US" sz="894"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🏣279-8501</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浦安市猫実１</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１</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１　市役所６階</a:t>
            </a:r>
            <a:endParaRPr lang="ja-JP" altLang="en-US" sz="894"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電</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話：</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047-352-6482</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a:t>
            </a:r>
            <a:r>
              <a:rPr lang="ja-JP" altLang="en-US" sz="13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FAX</a:t>
            </a:r>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a:t>
            </a:r>
            <a:r>
              <a:rPr 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047-381-7221</a:t>
            </a:r>
            <a:endParaRPr lang="ja-JP" altLang="en-US" sz="894"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300" b="1" kern="100" dirty="0">
                <a:latin typeface="BIZ UDPゴシック" panose="020B0400000000000000" pitchFamily="50" charset="-128"/>
                <a:ea typeface="BIZ UDPゴシック" panose="020B0400000000000000" pitchFamily="50" charset="-128"/>
                <a:cs typeface="Segoe UI Symbol" panose="020B0502040204020203" pitchFamily="34" charset="0"/>
              </a:rPr>
              <a:t>　メール：</a:t>
            </a:r>
            <a:r>
              <a:rPr lang="en-US" sz="1300" b="1" u="sng" kern="100" dirty="0">
                <a:latin typeface="BIZ UDPゴシック" panose="020B0400000000000000" pitchFamily="50" charset="-128"/>
                <a:ea typeface="BIZ UDPゴシック" panose="020B0400000000000000" pitchFamily="50" charset="-128"/>
                <a:cs typeface="Segoe UI Symbol" panose="020B0502040204020203" pitchFamily="34" charset="0"/>
              </a:rPr>
              <a:t>kankyouhozen@city.urayasu.lg.jp</a:t>
            </a:r>
            <a:endParaRPr lang="ja-JP" altLang="en-US" sz="894"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 name="グループ化 5"/>
          <p:cNvGrpSpPr/>
          <p:nvPr/>
        </p:nvGrpSpPr>
        <p:grpSpPr>
          <a:xfrm>
            <a:off x="603571" y="1865761"/>
            <a:ext cx="2940995" cy="3157700"/>
            <a:chOff x="603571" y="1865761"/>
            <a:chExt cx="2940995" cy="3157700"/>
          </a:xfrm>
        </p:grpSpPr>
        <p:sp>
          <p:nvSpPr>
            <p:cNvPr id="8" name="フリーフォーム 7"/>
            <p:cNvSpPr/>
            <p:nvPr/>
          </p:nvSpPr>
          <p:spPr>
            <a:xfrm flipH="1">
              <a:off x="2066462" y="3780430"/>
              <a:ext cx="1470889" cy="1207827"/>
            </a:xfrm>
            <a:custGeom>
              <a:avLst/>
              <a:gdLst>
                <a:gd name="connsiteX0" fmla="*/ 921224 w 1453487"/>
                <a:gd name="connsiteY0" fmla="*/ 1207827 h 1207827"/>
                <a:gd name="connsiteX1" fmla="*/ 880281 w 1453487"/>
                <a:gd name="connsiteY1" fmla="*/ 1023582 h 1207827"/>
                <a:gd name="connsiteX2" fmla="*/ 511791 w 1453487"/>
                <a:gd name="connsiteY2" fmla="*/ 900752 h 1207827"/>
                <a:gd name="connsiteX3" fmla="*/ 238836 w 1453487"/>
                <a:gd name="connsiteY3" fmla="*/ 545910 h 1207827"/>
                <a:gd name="connsiteX4" fmla="*/ 0 w 1453487"/>
                <a:gd name="connsiteY4" fmla="*/ 129653 h 1207827"/>
                <a:gd name="connsiteX5" fmla="*/ 6824 w 1453487"/>
                <a:gd name="connsiteY5" fmla="*/ 40943 h 1207827"/>
                <a:gd name="connsiteX6" fmla="*/ 68239 w 1453487"/>
                <a:gd name="connsiteY6" fmla="*/ 0 h 1207827"/>
                <a:gd name="connsiteX7" fmla="*/ 163773 w 1453487"/>
                <a:gd name="connsiteY7" fmla="*/ 20471 h 1207827"/>
                <a:gd name="connsiteX8" fmla="*/ 436728 w 1453487"/>
                <a:gd name="connsiteY8" fmla="*/ 395785 h 1207827"/>
                <a:gd name="connsiteX9" fmla="*/ 525439 w 1453487"/>
                <a:gd name="connsiteY9" fmla="*/ 423080 h 1207827"/>
                <a:gd name="connsiteX10" fmla="*/ 450376 w 1453487"/>
                <a:gd name="connsiteY10" fmla="*/ 279779 h 1207827"/>
                <a:gd name="connsiteX11" fmla="*/ 470848 w 1453487"/>
                <a:gd name="connsiteY11" fmla="*/ 197892 h 1207827"/>
                <a:gd name="connsiteX12" fmla="*/ 559558 w 1453487"/>
                <a:gd name="connsiteY12" fmla="*/ 177421 h 1207827"/>
                <a:gd name="connsiteX13" fmla="*/ 791570 w 1453487"/>
                <a:gd name="connsiteY13" fmla="*/ 402609 h 1207827"/>
                <a:gd name="connsiteX14" fmla="*/ 1296537 w 1453487"/>
                <a:gd name="connsiteY14" fmla="*/ 580030 h 1207827"/>
                <a:gd name="connsiteX15" fmla="*/ 1419367 w 1453487"/>
                <a:gd name="connsiteY15" fmla="*/ 709683 h 1207827"/>
                <a:gd name="connsiteX16" fmla="*/ 1446663 w 1453487"/>
                <a:gd name="connsiteY16" fmla="*/ 818865 h 1207827"/>
                <a:gd name="connsiteX17" fmla="*/ 1453487 w 1453487"/>
                <a:gd name="connsiteY17" fmla="*/ 1207827 h 1207827"/>
                <a:gd name="connsiteX18" fmla="*/ 921224 w 1453487"/>
                <a:gd name="connsiteY18" fmla="*/ 1207827 h 120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3487" h="1207827">
                  <a:moveTo>
                    <a:pt x="921224" y="1207827"/>
                  </a:moveTo>
                  <a:lnTo>
                    <a:pt x="880281" y="1023582"/>
                  </a:lnTo>
                  <a:lnTo>
                    <a:pt x="511791" y="900752"/>
                  </a:lnTo>
                  <a:lnTo>
                    <a:pt x="238836" y="545910"/>
                  </a:lnTo>
                  <a:lnTo>
                    <a:pt x="0" y="129653"/>
                  </a:lnTo>
                  <a:lnTo>
                    <a:pt x="6824" y="40943"/>
                  </a:lnTo>
                  <a:lnTo>
                    <a:pt x="68239" y="0"/>
                  </a:lnTo>
                  <a:lnTo>
                    <a:pt x="163773" y="20471"/>
                  </a:lnTo>
                  <a:lnTo>
                    <a:pt x="436728" y="395785"/>
                  </a:lnTo>
                  <a:lnTo>
                    <a:pt x="525439" y="423080"/>
                  </a:lnTo>
                  <a:lnTo>
                    <a:pt x="450376" y="279779"/>
                  </a:lnTo>
                  <a:lnTo>
                    <a:pt x="470848" y="197892"/>
                  </a:lnTo>
                  <a:lnTo>
                    <a:pt x="559558" y="177421"/>
                  </a:lnTo>
                  <a:lnTo>
                    <a:pt x="791570" y="402609"/>
                  </a:lnTo>
                  <a:lnTo>
                    <a:pt x="1296537" y="580030"/>
                  </a:lnTo>
                  <a:lnTo>
                    <a:pt x="1419367" y="709683"/>
                  </a:lnTo>
                  <a:lnTo>
                    <a:pt x="1446663" y="818865"/>
                  </a:lnTo>
                  <a:lnTo>
                    <a:pt x="1453487" y="1207827"/>
                  </a:lnTo>
                  <a:lnTo>
                    <a:pt x="921224" y="12078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620973" y="3787254"/>
              <a:ext cx="1453487" cy="1207827"/>
            </a:xfrm>
            <a:custGeom>
              <a:avLst/>
              <a:gdLst>
                <a:gd name="connsiteX0" fmla="*/ 921224 w 1453487"/>
                <a:gd name="connsiteY0" fmla="*/ 1207827 h 1207827"/>
                <a:gd name="connsiteX1" fmla="*/ 880281 w 1453487"/>
                <a:gd name="connsiteY1" fmla="*/ 1023582 h 1207827"/>
                <a:gd name="connsiteX2" fmla="*/ 511791 w 1453487"/>
                <a:gd name="connsiteY2" fmla="*/ 900752 h 1207827"/>
                <a:gd name="connsiteX3" fmla="*/ 238836 w 1453487"/>
                <a:gd name="connsiteY3" fmla="*/ 545910 h 1207827"/>
                <a:gd name="connsiteX4" fmla="*/ 0 w 1453487"/>
                <a:gd name="connsiteY4" fmla="*/ 129653 h 1207827"/>
                <a:gd name="connsiteX5" fmla="*/ 6824 w 1453487"/>
                <a:gd name="connsiteY5" fmla="*/ 40943 h 1207827"/>
                <a:gd name="connsiteX6" fmla="*/ 68239 w 1453487"/>
                <a:gd name="connsiteY6" fmla="*/ 0 h 1207827"/>
                <a:gd name="connsiteX7" fmla="*/ 163773 w 1453487"/>
                <a:gd name="connsiteY7" fmla="*/ 20471 h 1207827"/>
                <a:gd name="connsiteX8" fmla="*/ 436728 w 1453487"/>
                <a:gd name="connsiteY8" fmla="*/ 395785 h 1207827"/>
                <a:gd name="connsiteX9" fmla="*/ 525439 w 1453487"/>
                <a:gd name="connsiteY9" fmla="*/ 423080 h 1207827"/>
                <a:gd name="connsiteX10" fmla="*/ 450376 w 1453487"/>
                <a:gd name="connsiteY10" fmla="*/ 279779 h 1207827"/>
                <a:gd name="connsiteX11" fmla="*/ 470848 w 1453487"/>
                <a:gd name="connsiteY11" fmla="*/ 197892 h 1207827"/>
                <a:gd name="connsiteX12" fmla="*/ 559558 w 1453487"/>
                <a:gd name="connsiteY12" fmla="*/ 177421 h 1207827"/>
                <a:gd name="connsiteX13" fmla="*/ 791570 w 1453487"/>
                <a:gd name="connsiteY13" fmla="*/ 402609 h 1207827"/>
                <a:gd name="connsiteX14" fmla="*/ 1296537 w 1453487"/>
                <a:gd name="connsiteY14" fmla="*/ 580030 h 1207827"/>
                <a:gd name="connsiteX15" fmla="*/ 1419367 w 1453487"/>
                <a:gd name="connsiteY15" fmla="*/ 709683 h 1207827"/>
                <a:gd name="connsiteX16" fmla="*/ 1446663 w 1453487"/>
                <a:gd name="connsiteY16" fmla="*/ 818865 h 1207827"/>
                <a:gd name="connsiteX17" fmla="*/ 1453487 w 1453487"/>
                <a:gd name="connsiteY17" fmla="*/ 1207827 h 1207827"/>
                <a:gd name="connsiteX18" fmla="*/ 921224 w 1453487"/>
                <a:gd name="connsiteY18" fmla="*/ 1207827 h 120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3487" h="1207827">
                  <a:moveTo>
                    <a:pt x="921224" y="1207827"/>
                  </a:moveTo>
                  <a:lnTo>
                    <a:pt x="880281" y="1023582"/>
                  </a:lnTo>
                  <a:lnTo>
                    <a:pt x="511791" y="900752"/>
                  </a:lnTo>
                  <a:lnTo>
                    <a:pt x="238836" y="545910"/>
                  </a:lnTo>
                  <a:lnTo>
                    <a:pt x="0" y="129653"/>
                  </a:lnTo>
                  <a:lnTo>
                    <a:pt x="6824" y="40943"/>
                  </a:lnTo>
                  <a:lnTo>
                    <a:pt x="68239" y="0"/>
                  </a:lnTo>
                  <a:lnTo>
                    <a:pt x="163773" y="20471"/>
                  </a:lnTo>
                  <a:lnTo>
                    <a:pt x="436728" y="395785"/>
                  </a:lnTo>
                  <a:lnTo>
                    <a:pt x="525439" y="423080"/>
                  </a:lnTo>
                  <a:lnTo>
                    <a:pt x="450376" y="279779"/>
                  </a:lnTo>
                  <a:lnTo>
                    <a:pt x="470848" y="197892"/>
                  </a:lnTo>
                  <a:lnTo>
                    <a:pt x="559558" y="177421"/>
                  </a:lnTo>
                  <a:lnTo>
                    <a:pt x="791570" y="402609"/>
                  </a:lnTo>
                  <a:lnTo>
                    <a:pt x="1296537" y="580030"/>
                  </a:lnTo>
                  <a:lnTo>
                    <a:pt x="1419367" y="709683"/>
                  </a:lnTo>
                  <a:lnTo>
                    <a:pt x="1446663" y="818865"/>
                  </a:lnTo>
                  <a:lnTo>
                    <a:pt x="1453487" y="1207827"/>
                  </a:lnTo>
                  <a:lnTo>
                    <a:pt x="921224" y="12078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71" y="1865761"/>
              <a:ext cx="2940995" cy="3157700"/>
            </a:xfrm>
            <a:prstGeom prst="rect">
              <a:avLst/>
            </a:prstGeom>
          </p:spPr>
        </p:pic>
      </p:grpSp>
      <p:sp>
        <p:nvSpPr>
          <p:cNvPr id="4" name="テキスト ボックス 3">
            <a:extLst>
              <a:ext uri="{FF2B5EF4-FFF2-40B4-BE49-F238E27FC236}">
                <a16:creationId xmlns:a16="http://schemas.microsoft.com/office/drawing/2014/main" id="{4801DF34-2F88-F371-0A90-884C1D1F8699}"/>
              </a:ext>
            </a:extLst>
          </p:cNvPr>
          <p:cNvSpPr txBox="1"/>
          <p:nvPr/>
        </p:nvSpPr>
        <p:spPr>
          <a:xfrm>
            <a:off x="8382000" y="6429375"/>
            <a:ext cx="2724150" cy="246221"/>
          </a:xfrm>
          <a:prstGeom prst="rect">
            <a:avLst/>
          </a:prstGeom>
          <a:noFill/>
        </p:spPr>
        <p:txBody>
          <a:bodyPr wrap="square" rtlCol="0">
            <a:spAutoFit/>
          </a:bodyPr>
          <a:lstStyle/>
          <a:p>
            <a:r>
              <a:rPr kumimoji="1" lang="ja-JP" altLang="en-US" sz="1000" dirty="0"/>
              <a:t>令和８年４月更新版</a:t>
            </a:r>
          </a:p>
        </p:txBody>
      </p:sp>
    </p:spTree>
    <p:extLst>
      <p:ext uri="{BB962C8B-B14F-4D97-AF65-F5344CB8AC3E}">
        <p14:creationId xmlns:p14="http://schemas.microsoft.com/office/powerpoint/2010/main" val="332076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テキスト ボックス 2"/>
          <p:cNvSpPr txBox="1"/>
          <p:nvPr/>
        </p:nvSpPr>
        <p:spPr>
          <a:xfrm>
            <a:off x="268973" y="317897"/>
            <a:ext cx="7780735" cy="717569"/>
          </a:xfrm>
          <a:prstGeom prst="rect">
            <a:avLst/>
          </a:prstGeom>
          <a:noFill/>
        </p:spPr>
        <p:txBody>
          <a:bodyPr wrap="square" rtlCol="0">
            <a:spAutoFit/>
          </a:bodyPr>
          <a:lstStyle/>
          <a:p>
            <a:r>
              <a:rPr kumimoji="1" lang="ja-JP" altLang="en-US" sz="4063" dirty="0">
                <a:ln>
                  <a:solidFill>
                    <a:schemeClr val="bg1"/>
                  </a:solidFill>
                </a:ln>
                <a:solidFill>
                  <a:schemeClr val="accent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環境学習アドバイザー派遣実績</a:t>
            </a:r>
          </a:p>
        </p:txBody>
      </p:sp>
      <p:sp>
        <p:nvSpPr>
          <p:cNvPr id="2" name="テキスト ボックス 1"/>
          <p:cNvSpPr txBox="1"/>
          <p:nvPr/>
        </p:nvSpPr>
        <p:spPr>
          <a:xfrm>
            <a:off x="506213" y="1035466"/>
            <a:ext cx="8358387" cy="1118255"/>
          </a:xfrm>
          <a:prstGeom prst="rect">
            <a:avLst/>
          </a:prstGeom>
          <a:noFill/>
        </p:spPr>
        <p:txBody>
          <a:bodyPr wrap="square" rtlCol="0">
            <a:spAutoFit/>
          </a:bodyPr>
          <a:lstStyle/>
          <a:p>
            <a:pPr>
              <a:lnSpc>
                <a:spcPts val="4000"/>
              </a:lnSpc>
            </a:pPr>
            <a:r>
              <a:rPr kumimoji="1" lang="ja-JP" altLang="en-US"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rPr>
              <a:t>「環境学習」</a:t>
            </a:r>
            <a:endParaRPr kumimoji="1" lang="en-US" altLang="ja-JP"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endParaRPr>
          </a:p>
          <a:p>
            <a:pPr>
              <a:lnSpc>
                <a:spcPts val="4000"/>
              </a:lnSpc>
            </a:pPr>
            <a:r>
              <a:rPr kumimoji="1" lang="ja-JP" altLang="en-US" sz="1950" dirty="0">
                <a:latin typeface="BIZ UDPゴシック" panose="020B0400000000000000" pitchFamily="50" charset="-128"/>
                <a:ea typeface="BIZ UDPゴシック" panose="020B0400000000000000" pitchFamily="50" charset="-128"/>
              </a:rPr>
              <a:t>　海の環境や地球温暖化に関わる現状と課題についての講話など</a:t>
            </a:r>
          </a:p>
        </p:txBody>
      </p:sp>
      <p:sp>
        <p:nvSpPr>
          <p:cNvPr id="7" name="テキスト ボックス 6"/>
          <p:cNvSpPr txBox="1"/>
          <p:nvPr/>
        </p:nvSpPr>
        <p:spPr>
          <a:xfrm>
            <a:off x="7121957" y="5523165"/>
            <a:ext cx="1196975" cy="392415"/>
          </a:xfrm>
          <a:prstGeom prst="rect">
            <a:avLst/>
          </a:prstGeom>
          <a:noFill/>
        </p:spPr>
        <p:txBody>
          <a:bodyPr wrap="square" rtlCol="0">
            <a:spAutoFit/>
          </a:bodyPr>
          <a:lstStyle/>
          <a:p>
            <a:r>
              <a:rPr kumimoji="1" lang="ja-JP" altLang="en-US" sz="1950" dirty="0">
                <a:latin typeface="BIZ UDPゴシック" panose="020B0400000000000000" pitchFamily="50" charset="-128"/>
                <a:ea typeface="BIZ UDPゴシック" panose="020B0400000000000000" pitchFamily="50" charset="-128"/>
              </a:rPr>
              <a:t>ほか多数</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476" y="2514181"/>
            <a:ext cx="4449504" cy="340139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403" y="3260436"/>
            <a:ext cx="1646269" cy="1218239"/>
          </a:xfrm>
          <a:prstGeom prst="rect">
            <a:avLst/>
          </a:prstGeom>
        </p:spPr>
      </p:pic>
      <p:sp>
        <p:nvSpPr>
          <p:cNvPr id="6" name="角丸四角形吹き出し 5"/>
          <p:cNvSpPr/>
          <p:nvPr/>
        </p:nvSpPr>
        <p:spPr>
          <a:xfrm>
            <a:off x="6326909" y="3260436"/>
            <a:ext cx="2787073" cy="1616364"/>
          </a:xfrm>
          <a:prstGeom prst="wedgeRoundRectCallout">
            <a:avLst>
              <a:gd name="adj1" fmla="val -34574"/>
              <a:gd name="adj2" fmla="val 696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講話内容などは、</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事前にアドバイザーと</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協議が必要となります。</a:t>
            </a:r>
          </a:p>
        </p:txBody>
      </p:sp>
      <p:sp>
        <p:nvSpPr>
          <p:cNvPr id="10" name="テキスト ボックス 9"/>
          <p:cNvSpPr txBox="1"/>
          <p:nvPr/>
        </p:nvSpPr>
        <p:spPr>
          <a:xfrm>
            <a:off x="9347200" y="6277651"/>
            <a:ext cx="461818" cy="369332"/>
          </a:xfrm>
          <a:prstGeom prst="rect">
            <a:avLst/>
          </a:prstGeom>
          <a:noFill/>
        </p:spPr>
        <p:txBody>
          <a:bodyPr wrap="square" rtlCol="0">
            <a:spAutoFit/>
          </a:bodyPr>
          <a:lstStyle/>
          <a:p>
            <a:pPr algn="ctr"/>
            <a:r>
              <a:rPr kumimoji="1" lang="en-US" altLang="ja-JP" dirty="0"/>
              <a:t>8</a:t>
            </a:r>
            <a:endParaRPr kumimoji="1" lang="ja-JP" altLang="en-US" dirty="0"/>
          </a:p>
        </p:txBody>
      </p:sp>
    </p:spTree>
    <p:extLst>
      <p:ext uri="{BB962C8B-B14F-4D97-AF65-F5344CB8AC3E}">
        <p14:creationId xmlns:p14="http://schemas.microsoft.com/office/powerpoint/2010/main" val="228795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317464" y="344376"/>
            <a:ext cx="3997863" cy="317459"/>
          </a:xfrm>
          <a:prstGeom prst="rect">
            <a:avLst/>
          </a:prstGeom>
          <a:noFill/>
        </p:spPr>
        <p:txBody>
          <a:bodyPr wrap="square" rtlCol="0">
            <a:spAutoFit/>
          </a:bodyPr>
          <a:lstStyle/>
          <a:p>
            <a:r>
              <a:rPr kumimoji="1" lang="ja-JP" altLang="en-US" sz="1463" b="1" dirty="0">
                <a:latin typeface="BIZ UDPゴシック" panose="020B0400000000000000" pitchFamily="50" charset="-128"/>
                <a:ea typeface="BIZ UDPゴシック" panose="020B0400000000000000" pitchFamily="50" charset="-128"/>
              </a:rPr>
              <a:t>環境学習アドバイザー　プログラム内容一覧</a:t>
            </a:r>
          </a:p>
        </p:txBody>
      </p:sp>
      <p:graphicFrame>
        <p:nvGraphicFramePr>
          <p:cNvPr id="4" name="表 3"/>
          <p:cNvGraphicFramePr>
            <a:graphicFrameLocks noGrp="1"/>
          </p:cNvGraphicFramePr>
          <p:nvPr>
            <p:extLst>
              <p:ext uri="{D42A27DB-BD31-4B8C-83A1-F6EECF244321}">
                <p14:modId xmlns:p14="http://schemas.microsoft.com/office/powerpoint/2010/main" val="3486967524"/>
              </p:ext>
            </p:extLst>
          </p:nvPr>
        </p:nvGraphicFramePr>
        <p:xfrm>
          <a:off x="317464" y="645362"/>
          <a:ext cx="9344500" cy="4693607"/>
        </p:xfrm>
        <a:graphic>
          <a:graphicData uri="http://schemas.openxmlformats.org/drawingml/2006/table">
            <a:tbl>
              <a:tblPr firstRow="1" bandRow="1">
                <a:solidFill>
                  <a:schemeClr val="accent1">
                    <a:lumMod val="20000"/>
                    <a:lumOff val="80000"/>
                  </a:schemeClr>
                </a:solidFill>
              </a:tblPr>
              <a:tblGrid>
                <a:gridCol w="2338481">
                  <a:extLst>
                    <a:ext uri="{9D8B030D-6E8A-4147-A177-3AD203B41FA5}">
                      <a16:colId xmlns:a16="http://schemas.microsoft.com/office/drawing/2014/main" val="70860872"/>
                    </a:ext>
                  </a:extLst>
                </a:gridCol>
                <a:gridCol w="2332863">
                  <a:extLst>
                    <a:ext uri="{9D8B030D-6E8A-4147-A177-3AD203B41FA5}">
                      <a16:colId xmlns:a16="http://schemas.microsoft.com/office/drawing/2014/main" val="1102867867"/>
                    </a:ext>
                  </a:extLst>
                </a:gridCol>
                <a:gridCol w="2325434">
                  <a:extLst>
                    <a:ext uri="{9D8B030D-6E8A-4147-A177-3AD203B41FA5}">
                      <a16:colId xmlns:a16="http://schemas.microsoft.com/office/drawing/2014/main" val="2591803235"/>
                    </a:ext>
                  </a:extLst>
                </a:gridCol>
                <a:gridCol w="2347722">
                  <a:extLst>
                    <a:ext uri="{9D8B030D-6E8A-4147-A177-3AD203B41FA5}">
                      <a16:colId xmlns:a16="http://schemas.microsoft.com/office/drawing/2014/main" val="2785423347"/>
                    </a:ext>
                  </a:extLst>
                </a:gridCol>
              </a:tblGrid>
              <a:tr h="2355152">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extLst>
                  <a:ext uri="{0D108BD9-81ED-4DB2-BD59-A6C34878D82A}">
                    <a16:rowId xmlns:a16="http://schemas.microsoft.com/office/drawing/2014/main" val="635060223"/>
                  </a:ext>
                </a:extLst>
              </a:tr>
              <a:tr h="2338455">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tc>
                  <a:txBody>
                    <a:bodyPr/>
                    <a:lstStyle/>
                    <a:p>
                      <a:endParaRPr kumimoji="1" lang="ja-JP" altLang="en-US" sz="1500" dirty="0"/>
                    </a:p>
                  </a:txBody>
                  <a:tcPr marL="74295" marR="74295" marT="37148" marB="37148">
                    <a:solidFill>
                      <a:schemeClr val="accent1">
                        <a:lumMod val="20000"/>
                        <a:lumOff val="80000"/>
                      </a:schemeClr>
                    </a:solidFill>
                  </a:tcPr>
                </a:tc>
                <a:extLst>
                  <a:ext uri="{0D108BD9-81ED-4DB2-BD59-A6C34878D82A}">
                    <a16:rowId xmlns:a16="http://schemas.microsoft.com/office/drawing/2014/main" val="3991020576"/>
                  </a:ext>
                </a:extLst>
              </a:tr>
            </a:tbl>
          </a:graphicData>
        </a:graphic>
      </p:graphicFrame>
      <p:grpSp>
        <p:nvGrpSpPr>
          <p:cNvPr id="13" name="グループ化 12"/>
          <p:cNvGrpSpPr/>
          <p:nvPr/>
        </p:nvGrpSpPr>
        <p:grpSpPr>
          <a:xfrm>
            <a:off x="2714352" y="704299"/>
            <a:ext cx="2140446" cy="1999937"/>
            <a:chOff x="6198438" y="621179"/>
            <a:chExt cx="2634395" cy="2461460"/>
          </a:xfrm>
        </p:grpSpPr>
        <p:pic>
          <p:nvPicPr>
            <p:cNvPr id="8" name="図 7"/>
            <p:cNvPicPr>
              <a:picLocks noChangeAspect="1"/>
            </p:cNvPicPr>
            <p:nvPr/>
          </p:nvPicPr>
          <p:blipFill>
            <a:blip r:embed="rId3"/>
            <a:stretch>
              <a:fillRect/>
            </a:stretch>
          </p:blipFill>
          <p:spPr>
            <a:xfrm>
              <a:off x="6198438" y="621179"/>
              <a:ext cx="1079571" cy="1050393"/>
            </a:xfrm>
            <a:prstGeom prst="rect">
              <a:avLst/>
            </a:prstGeom>
          </p:spPr>
        </p:pic>
        <p:sp>
          <p:nvSpPr>
            <p:cNvPr id="16" name="テキスト ボックス 15"/>
            <p:cNvSpPr txBox="1"/>
            <p:nvPr/>
          </p:nvSpPr>
          <p:spPr>
            <a:xfrm>
              <a:off x="7465947" y="791490"/>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小林　恵子</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こばやし　けいこ</a:t>
              </a:r>
            </a:p>
          </p:txBody>
        </p:sp>
        <p:sp>
          <p:nvSpPr>
            <p:cNvPr id="24" name="テキスト ボックス 23"/>
            <p:cNvSpPr txBox="1"/>
            <p:nvPr/>
          </p:nvSpPr>
          <p:spPr>
            <a:xfrm>
              <a:off x="6198438" y="1668200"/>
              <a:ext cx="1456127" cy="267609"/>
            </a:xfrm>
            <a:prstGeom prst="rect">
              <a:avLst/>
            </a:prstGeom>
            <a:noFill/>
          </p:spPr>
          <p:txBody>
            <a:bodyPr wrap="square" rtlCol="0">
              <a:spAutoFit/>
            </a:bodyPr>
            <a:lstStyle/>
            <a:p>
              <a:r>
                <a:rPr lang="ja-JP" altLang="ja-JP" sz="813" dirty="0">
                  <a:latin typeface="BIZ UDPゴシック" panose="020B0400000000000000" pitchFamily="50" charset="-128"/>
                  <a:ea typeface="BIZ UDPゴシック" panose="020B0400000000000000" pitchFamily="50" charset="-128"/>
                </a:rPr>
                <a:t>・自然観察指導員</a:t>
              </a:r>
            </a:p>
          </p:txBody>
        </p:sp>
        <p:sp>
          <p:nvSpPr>
            <p:cNvPr id="32" name="テキスト ボックス 31"/>
            <p:cNvSpPr txBox="1"/>
            <p:nvPr/>
          </p:nvSpPr>
          <p:spPr>
            <a:xfrm>
              <a:off x="6198438" y="2415001"/>
              <a:ext cx="2290713" cy="667638"/>
            </a:xfrm>
            <a:prstGeom prst="rect">
              <a:avLst/>
            </a:prstGeom>
            <a:noFill/>
          </p:spPr>
          <p:txBody>
            <a:bodyPr wrap="square" rtlCol="0">
              <a:spAutoFit/>
            </a:bodyPr>
            <a:lstStyle/>
            <a:p>
              <a:r>
                <a:rPr kumimoji="1" lang="ja-JP" altLang="ja-JP" sz="975" dirty="0">
                  <a:latin typeface="BIZ UDPゴシック" panose="020B0400000000000000" pitchFamily="50" charset="-128"/>
                  <a:ea typeface="BIZ UDPゴシック" panose="020B0400000000000000" pitchFamily="50" charset="-128"/>
                </a:rPr>
                <a:t>■ 自然観察会</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ネイチャークラフト</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校庭の木を調べよう</a:t>
              </a:r>
              <a:endParaRPr lang="ja-JP" altLang="ja-JP" sz="975" dirty="0">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5047143" y="698815"/>
            <a:ext cx="2295893" cy="2127610"/>
            <a:chOff x="9043198" y="614427"/>
            <a:chExt cx="2825714" cy="2618597"/>
          </a:xfrm>
        </p:grpSpPr>
        <p:pic>
          <p:nvPicPr>
            <p:cNvPr id="9" name="図 8"/>
            <p:cNvPicPr>
              <a:picLocks noChangeAspect="1"/>
            </p:cNvPicPr>
            <p:nvPr/>
          </p:nvPicPr>
          <p:blipFill>
            <a:blip r:embed="rId4"/>
            <a:stretch>
              <a:fillRect/>
            </a:stretch>
          </p:blipFill>
          <p:spPr>
            <a:xfrm>
              <a:off x="9043199" y="614427"/>
              <a:ext cx="1066933" cy="1057144"/>
            </a:xfrm>
            <a:prstGeom prst="rect">
              <a:avLst/>
            </a:prstGeom>
          </p:spPr>
        </p:pic>
        <p:sp>
          <p:nvSpPr>
            <p:cNvPr id="17" name="テキスト ボックス 16"/>
            <p:cNvSpPr txBox="1"/>
            <p:nvPr/>
          </p:nvSpPr>
          <p:spPr>
            <a:xfrm>
              <a:off x="10318026" y="793803"/>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横山　清美</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よこやま　きよみ</a:t>
              </a:r>
            </a:p>
          </p:txBody>
        </p:sp>
        <p:sp>
          <p:nvSpPr>
            <p:cNvPr id="25" name="テキスト ボックス 24"/>
            <p:cNvSpPr txBox="1"/>
            <p:nvPr/>
          </p:nvSpPr>
          <p:spPr>
            <a:xfrm>
              <a:off x="9043198" y="1674665"/>
              <a:ext cx="2305040" cy="575543"/>
            </a:xfrm>
            <a:prstGeom prst="rect">
              <a:avLst/>
            </a:prstGeom>
            <a:noFill/>
          </p:spPr>
          <p:txBody>
            <a:bodyPr wrap="square" rtlCol="0">
              <a:spAutoFit/>
            </a:bodyPr>
            <a:lstStyle/>
            <a:p>
              <a:r>
                <a:rPr lang="ja-JP" altLang="ja-JP" sz="813" dirty="0">
                  <a:latin typeface="BIZ UDPゴシック" panose="020B0400000000000000" pitchFamily="50" charset="-128"/>
                  <a:ea typeface="BIZ UDPゴシック" panose="020B0400000000000000" pitchFamily="50" charset="-128"/>
                </a:rPr>
                <a:t>・千葉県環境学習指導養成講座修了</a:t>
              </a:r>
              <a:endParaRPr lang="en-US" altLang="ja-JP" sz="813" dirty="0">
                <a:latin typeface="BIZ UDPゴシック" panose="020B0400000000000000" pitchFamily="50" charset="-128"/>
                <a:ea typeface="BIZ UDPゴシック" panose="020B0400000000000000" pitchFamily="50" charset="-128"/>
              </a:endParaRPr>
            </a:p>
            <a:p>
              <a:r>
                <a:rPr lang="ja-JP" altLang="en-US" sz="813" dirty="0">
                  <a:latin typeface="BIZ UDPゴシック" panose="020B0400000000000000" pitchFamily="50" charset="-128"/>
                  <a:ea typeface="BIZ UDPゴシック" panose="020B0400000000000000" pitchFamily="50" charset="-128"/>
                </a:rPr>
                <a:t>・千葉県環境学習アドバイザー</a:t>
              </a:r>
              <a:endParaRPr lang="ja-JP" altLang="ja-JP" sz="813" dirty="0">
                <a:latin typeface="BIZ UDPゴシック" panose="020B0400000000000000" pitchFamily="50" charset="-128"/>
                <a:ea typeface="BIZ UDPゴシック" panose="020B0400000000000000" pitchFamily="50" charset="-128"/>
              </a:endParaRPr>
            </a:p>
            <a:p>
              <a:r>
                <a:rPr lang="ja-JP" altLang="ja-JP" sz="813" dirty="0">
                  <a:latin typeface="BIZ UDPゴシック" panose="020B0400000000000000" pitchFamily="50" charset="-128"/>
                  <a:ea typeface="BIZ UDPゴシック" panose="020B0400000000000000" pitchFamily="50" charset="-128"/>
                </a:rPr>
                <a:t>・ビーナスプラザ市民スタッフ</a:t>
              </a:r>
            </a:p>
          </p:txBody>
        </p:sp>
        <p:sp>
          <p:nvSpPr>
            <p:cNvPr id="33" name="テキスト ボックス 32"/>
            <p:cNvSpPr txBox="1"/>
            <p:nvPr/>
          </p:nvSpPr>
          <p:spPr>
            <a:xfrm>
              <a:off x="9043199" y="2411655"/>
              <a:ext cx="2825713" cy="821369"/>
            </a:xfrm>
            <a:prstGeom prst="rect">
              <a:avLst/>
            </a:prstGeom>
            <a:noFill/>
          </p:spPr>
          <p:txBody>
            <a:bodyPr wrap="square" rtlCol="0">
              <a:spAutoFit/>
            </a:bodyPr>
            <a:lstStyle/>
            <a:p>
              <a:r>
                <a:rPr kumimoji="1" lang="ja-JP" altLang="ja-JP" sz="934" dirty="0">
                  <a:latin typeface="BIZ UDPゴシック" panose="020B0400000000000000" pitchFamily="50" charset="-128"/>
                  <a:ea typeface="BIZ UDPゴシック" panose="020B0400000000000000" pitchFamily="50" charset="-128"/>
                </a:rPr>
                <a:t>■ 三番瀬を大切に（アサリわくわく調査）</a:t>
              </a:r>
              <a:endParaRPr lang="ja-JP" altLang="ja-JP" sz="934" dirty="0">
                <a:latin typeface="BIZ UDPゴシック" panose="020B0400000000000000" pitchFamily="50" charset="-128"/>
                <a:ea typeface="BIZ UDPゴシック" panose="020B0400000000000000" pitchFamily="50" charset="-128"/>
              </a:endParaRPr>
            </a:p>
            <a:p>
              <a:r>
                <a:rPr kumimoji="1" lang="ja-JP" altLang="ja-JP" sz="934" dirty="0">
                  <a:latin typeface="BIZ UDPゴシック" panose="020B0400000000000000" pitchFamily="50" charset="-128"/>
                  <a:ea typeface="BIZ UDPゴシック" panose="020B0400000000000000" pitchFamily="50" charset="-128"/>
                </a:rPr>
                <a:t>■ 川を汚したのはだれ？（川の学習）</a:t>
              </a:r>
              <a:endParaRPr lang="ja-JP" altLang="ja-JP" sz="934" dirty="0">
                <a:latin typeface="BIZ UDPゴシック" panose="020B0400000000000000" pitchFamily="50" charset="-128"/>
                <a:ea typeface="BIZ UDPゴシック" panose="020B0400000000000000" pitchFamily="50" charset="-128"/>
              </a:endParaRPr>
            </a:p>
            <a:p>
              <a:r>
                <a:rPr kumimoji="1" lang="ja-JP" altLang="ja-JP" sz="934" dirty="0">
                  <a:latin typeface="BIZ UDPゴシック" panose="020B0400000000000000" pitchFamily="50" charset="-128"/>
                  <a:ea typeface="BIZ UDPゴシック" panose="020B0400000000000000" pitchFamily="50" charset="-128"/>
                </a:rPr>
                <a:t>■ こどもと感じる「センス・オブ・ワンダー」</a:t>
              </a:r>
              <a:endParaRPr lang="ja-JP" altLang="ja-JP" sz="934" dirty="0">
                <a:latin typeface="BIZ UDPゴシック" panose="020B0400000000000000" pitchFamily="50" charset="-128"/>
                <a:ea typeface="BIZ UDPゴシック" panose="020B0400000000000000" pitchFamily="50" charset="-128"/>
              </a:endParaRPr>
            </a:p>
          </p:txBody>
        </p:sp>
      </p:grpSp>
      <p:grpSp>
        <p:nvGrpSpPr>
          <p:cNvPr id="31" name="グループ化 30"/>
          <p:cNvGrpSpPr/>
          <p:nvPr/>
        </p:nvGrpSpPr>
        <p:grpSpPr>
          <a:xfrm>
            <a:off x="7364455" y="698815"/>
            <a:ext cx="2151791" cy="1914145"/>
            <a:chOff x="418686" y="3507555"/>
            <a:chExt cx="2648358" cy="2355871"/>
          </a:xfrm>
        </p:grpSpPr>
        <p:pic>
          <p:nvPicPr>
            <p:cNvPr id="10" name="図 9"/>
            <p:cNvPicPr>
              <a:picLocks noChangeAspect="1"/>
            </p:cNvPicPr>
            <p:nvPr/>
          </p:nvPicPr>
          <p:blipFill>
            <a:blip r:embed="rId5"/>
            <a:stretch>
              <a:fillRect/>
            </a:stretch>
          </p:blipFill>
          <p:spPr>
            <a:xfrm>
              <a:off x="437570" y="3507555"/>
              <a:ext cx="1003119" cy="1049560"/>
            </a:xfrm>
            <a:prstGeom prst="rect">
              <a:avLst/>
            </a:prstGeom>
          </p:spPr>
        </p:pic>
        <p:sp>
          <p:nvSpPr>
            <p:cNvPr id="18" name="テキスト ボックス 17"/>
            <p:cNvSpPr txBox="1"/>
            <p:nvPr/>
          </p:nvSpPr>
          <p:spPr>
            <a:xfrm>
              <a:off x="1700158" y="3679965"/>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今井　学</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いまい　まなぶ</a:t>
              </a:r>
            </a:p>
          </p:txBody>
        </p:sp>
        <p:sp>
          <p:nvSpPr>
            <p:cNvPr id="26" name="テキスト ボックス 25"/>
            <p:cNvSpPr txBox="1"/>
            <p:nvPr/>
          </p:nvSpPr>
          <p:spPr>
            <a:xfrm>
              <a:off x="437570" y="4564700"/>
              <a:ext cx="1366886" cy="267609"/>
            </a:xfrm>
            <a:prstGeom prst="rect">
              <a:avLst/>
            </a:prstGeom>
            <a:noFill/>
          </p:spPr>
          <p:txBody>
            <a:bodyPr wrap="square" rtlCol="0">
              <a:spAutoFit/>
            </a:bodyPr>
            <a:lstStyle/>
            <a:p>
              <a:r>
                <a:rPr lang="ja-JP" altLang="ja-JP" sz="813" dirty="0">
                  <a:latin typeface="BIZ UDPゴシック" panose="020B0400000000000000" pitchFamily="50" charset="-128"/>
                  <a:ea typeface="BIZ UDPゴシック" panose="020B0400000000000000" pitchFamily="50" charset="-128"/>
                </a:rPr>
                <a:t>・自然観察指導員</a:t>
              </a:r>
            </a:p>
          </p:txBody>
        </p:sp>
        <p:sp>
          <p:nvSpPr>
            <p:cNvPr id="34" name="テキスト ボックス 33"/>
            <p:cNvSpPr txBox="1"/>
            <p:nvPr/>
          </p:nvSpPr>
          <p:spPr>
            <a:xfrm>
              <a:off x="418686" y="5195788"/>
              <a:ext cx="1817487" cy="667638"/>
            </a:xfrm>
            <a:prstGeom prst="rect">
              <a:avLst/>
            </a:prstGeom>
            <a:noFill/>
          </p:spPr>
          <p:txBody>
            <a:bodyPr wrap="square" rtlCol="0">
              <a:spAutoFit/>
            </a:bodyPr>
            <a:lstStyle/>
            <a:p>
              <a:r>
                <a:rPr kumimoji="1" lang="ja-JP" altLang="ja-JP" sz="975" dirty="0">
                  <a:latin typeface="BIZ UDPゴシック" panose="020B0400000000000000" pitchFamily="50" charset="-128"/>
                  <a:ea typeface="BIZ UDPゴシック" panose="020B0400000000000000" pitchFamily="50" charset="-128"/>
                </a:rPr>
                <a:t>■ 三番瀬の生き物</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川の学習</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身近な自然</a:t>
              </a:r>
              <a:endParaRPr lang="ja-JP" altLang="ja-JP" sz="975" dirty="0">
                <a:latin typeface="BIZ UDPゴシック" panose="020B0400000000000000" pitchFamily="50" charset="-128"/>
                <a:ea typeface="BIZ UDPゴシック" panose="020B0400000000000000" pitchFamily="50" charset="-128"/>
              </a:endParaRPr>
            </a:p>
          </p:txBody>
        </p:sp>
      </p:grpSp>
      <p:grpSp>
        <p:nvGrpSpPr>
          <p:cNvPr id="48" name="グループ化 47"/>
          <p:cNvGrpSpPr/>
          <p:nvPr/>
        </p:nvGrpSpPr>
        <p:grpSpPr>
          <a:xfrm>
            <a:off x="2714353" y="3065318"/>
            <a:ext cx="2324675" cy="2090230"/>
            <a:chOff x="6188450" y="3507555"/>
            <a:chExt cx="2861139" cy="2572591"/>
          </a:xfrm>
        </p:grpSpPr>
        <p:pic>
          <p:nvPicPr>
            <p:cNvPr id="7" name="図 6"/>
            <p:cNvPicPr>
              <a:picLocks noChangeAspect="1"/>
            </p:cNvPicPr>
            <p:nvPr/>
          </p:nvPicPr>
          <p:blipFill>
            <a:blip r:embed="rId6"/>
            <a:stretch>
              <a:fillRect/>
            </a:stretch>
          </p:blipFill>
          <p:spPr>
            <a:xfrm>
              <a:off x="6198438" y="3507555"/>
              <a:ext cx="1009524" cy="1076190"/>
            </a:xfrm>
            <a:prstGeom prst="roundRect">
              <a:avLst>
                <a:gd name="adj" fmla="val 20045"/>
              </a:avLst>
            </a:prstGeom>
            <a:ln>
              <a:solidFill>
                <a:srgbClr val="FFC000"/>
              </a:solidFill>
            </a:ln>
          </p:spPr>
        </p:pic>
        <p:sp>
          <p:nvSpPr>
            <p:cNvPr id="20" name="テキスト ボックス 19"/>
            <p:cNvSpPr txBox="1"/>
            <p:nvPr/>
          </p:nvSpPr>
          <p:spPr>
            <a:xfrm>
              <a:off x="7463958" y="3679965"/>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島野　圭司</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しまの　　 けいじ</a:t>
              </a:r>
            </a:p>
          </p:txBody>
        </p:sp>
        <p:sp>
          <p:nvSpPr>
            <p:cNvPr id="28" name="テキスト ボックス 27"/>
            <p:cNvSpPr txBox="1"/>
            <p:nvPr/>
          </p:nvSpPr>
          <p:spPr>
            <a:xfrm>
              <a:off x="6188450" y="4588565"/>
              <a:ext cx="2413262" cy="729509"/>
            </a:xfrm>
            <a:prstGeom prst="rect">
              <a:avLst/>
            </a:prstGeom>
            <a:noFill/>
          </p:spPr>
          <p:txBody>
            <a:bodyPr wrap="square" rtlCol="0">
              <a:spAutoFit/>
            </a:bodyPr>
            <a:lstStyle/>
            <a:p>
              <a:r>
                <a:rPr kumimoji="1" lang="ja-JP" altLang="en-US" sz="813" dirty="0">
                  <a:latin typeface="BIZ UDPゴシック" panose="020B0400000000000000" pitchFamily="50" charset="-128"/>
                  <a:ea typeface="BIZ UDPゴシック" panose="020B0400000000000000" pitchFamily="50" charset="-128"/>
                </a:rPr>
                <a:t>・浦安環境審議会市民委員</a:t>
              </a:r>
              <a:endParaRPr kumimoji="1" lang="en-US" altLang="ja-JP" sz="813" dirty="0">
                <a:latin typeface="BIZ UDPゴシック" panose="020B0400000000000000" pitchFamily="50" charset="-128"/>
                <a:ea typeface="BIZ UDPゴシック" panose="020B0400000000000000" pitchFamily="50" charset="-128"/>
              </a:endParaRPr>
            </a:p>
            <a:p>
              <a:r>
                <a:rPr kumimoji="1" lang="ja-JP" altLang="en-US" sz="813" dirty="0">
                  <a:latin typeface="BIZ UDPゴシック" panose="020B0400000000000000" pitchFamily="50" charset="-128"/>
                  <a:ea typeface="BIZ UDPゴシック" panose="020B0400000000000000" pitchFamily="50" charset="-128"/>
                </a:rPr>
                <a:t>・千葉県環境学習指導養成講座終了</a:t>
              </a:r>
              <a:endParaRPr kumimoji="1" lang="en-US" altLang="ja-JP" sz="813" dirty="0">
                <a:latin typeface="BIZ UDPゴシック" panose="020B0400000000000000" pitchFamily="50" charset="-128"/>
                <a:ea typeface="BIZ UDPゴシック" panose="020B0400000000000000" pitchFamily="50" charset="-128"/>
              </a:endParaRPr>
            </a:p>
            <a:p>
              <a:r>
                <a:rPr kumimoji="1" lang="ja-JP" altLang="en-US" sz="813" dirty="0">
                  <a:latin typeface="BIZ UDPゴシック" panose="020B0400000000000000" pitchFamily="50" charset="-128"/>
                  <a:ea typeface="BIZ UDPゴシック" panose="020B0400000000000000" pitchFamily="50" charset="-128"/>
                </a:rPr>
                <a:t>・千葉県地球温暖化防止活動推進員</a:t>
              </a:r>
              <a:endParaRPr kumimoji="1" lang="en-US" altLang="ja-JP" sz="813" dirty="0">
                <a:latin typeface="BIZ UDPゴシック" panose="020B0400000000000000" pitchFamily="50" charset="-128"/>
                <a:ea typeface="BIZ UDPゴシック" panose="020B0400000000000000" pitchFamily="50" charset="-128"/>
              </a:endParaRPr>
            </a:p>
            <a:p>
              <a:r>
                <a:rPr kumimoji="1" lang="ja-JP" altLang="en-US" sz="813" dirty="0">
                  <a:latin typeface="BIZ UDPゴシック" panose="020B0400000000000000" pitchFamily="50" charset="-128"/>
                  <a:ea typeface="BIZ UDPゴシック" panose="020B0400000000000000" pitchFamily="50" charset="-128"/>
                </a:rPr>
                <a:t>・</a:t>
              </a:r>
              <a:r>
                <a:rPr kumimoji="1" lang="en-US" altLang="ja-JP" sz="813" dirty="0">
                  <a:latin typeface="BIZ UDPゴシック" panose="020B0400000000000000" pitchFamily="50" charset="-128"/>
                  <a:ea typeface="BIZ UDPゴシック" panose="020B0400000000000000" pitchFamily="50" charset="-128"/>
                </a:rPr>
                <a:t>IPCC</a:t>
              </a:r>
              <a:r>
                <a:rPr kumimoji="1" lang="ja-JP" altLang="en-US" sz="813" dirty="0">
                  <a:latin typeface="BIZ UDPゴシック" panose="020B0400000000000000" pitchFamily="50" charset="-128"/>
                  <a:ea typeface="BIZ UDPゴシック" panose="020B0400000000000000" pitchFamily="50" charset="-128"/>
                </a:rPr>
                <a:t>リポートコミュニケーター</a:t>
              </a:r>
            </a:p>
          </p:txBody>
        </p:sp>
        <p:sp>
          <p:nvSpPr>
            <p:cNvPr id="39" name="テキスト ボックス 38"/>
            <p:cNvSpPr txBox="1"/>
            <p:nvPr/>
          </p:nvSpPr>
          <p:spPr>
            <a:xfrm>
              <a:off x="6188450" y="5227842"/>
              <a:ext cx="2861139" cy="852304"/>
            </a:xfrm>
            <a:prstGeom prst="rect">
              <a:avLst/>
            </a:prstGeom>
            <a:noFill/>
          </p:spPr>
          <p:txBody>
            <a:bodyPr wrap="square" rtlCol="0">
              <a:spAutoFit/>
            </a:bodyPr>
            <a:lstStyle/>
            <a:p>
              <a:r>
                <a:rPr kumimoji="1" lang="ja-JP" altLang="ja-JP" sz="975" dirty="0">
                  <a:latin typeface="BIZ UDPゴシック" panose="020B0400000000000000" pitchFamily="50" charset="-128"/>
                  <a:ea typeface="BIZ UDPゴシック" panose="020B0400000000000000" pitchFamily="50" charset="-128"/>
                </a:rPr>
                <a:t>■ どこでエネルギーを使っているかな</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食べ物をめぐる物語</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私たちの暮らしと地球温暖化</a:t>
              </a:r>
              <a:endParaRPr lang="ja-JP" altLang="ja-JP" sz="975" dirty="0">
                <a:latin typeface="BIZ UDPゴシック" panose="020B0400000000000000" pitchFamily="50" charset="-128"/>
                <a:ea typeface="BIZ UDPゴシック" panose="020B0400000000000000" pitchFamily="50" charset="-128"/>
              </a:endParaRPr>
            </a:p>
            <a:p>
              <a:r>
                <a:rPr lang="ja-JP" altLang="ja-JP" sz="975" dirty="0">
                  <a:latin typeface="BIZ UDPゴシック" panose="020B0400000000000000" pitchFamily="50" charset="-128"/>
                  <a:ea typeface="BIZ UDPゴシック" panose="020B0400000000000000" pitchFamily="50" charset="-128"/>
                </a:rPr>
                <a:t>■ 二十四節気</a:t>
              </a:r>
            </a:p>
          </p:txBody>
        </p:sp>
      </p:grpSp>
      <p:sp>
        <p:nvSpPr>
          <p:cNvPr id="42" name="角丸四角形吹き出し 41"/>
          <p:cNvSpPr/>
          <p:nvPr/>
        </p:nvSpPr>
        <p:spPr>
          <a:xfrm>
            <a:off x="6140671" y="3182539"/>
            <a:ext cx="2113500" cy="771429"/>
          </a:xfrm>
          <a:prstGeom prst="wedgeRoundRectCallout">
            <a:avLst>
              <a:gd name="adj1" fmla="val -4163"/>
              <a:gd name="adj2" fmla="val 89307"/>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テキスト ボックス 39"/>
          <p:cNvSpPr txBox="1"/>
          <p:nvPr/>
        </p:nvSpPr>
        <p:spPr>
          <a:xfrm>
            <a:off x="6140671" y="3396004"/>
            <a:ext cx="2182894" cy="392415"/>
          </a:xfrm>
          <a:prstGeom prst="rect">
            <a:avLst/>
          </a:prstGeom>
          <a:noFill/>
        </p:spPr>
        <p:txBody>
          <a:bodyPr wrap="square" rtlCol="0">
            <a:spAutoFit/>
          </a:bodyPr>
          <a:lstStyle/>
          <a:p>
            <a:r>
              <a:rPr kumimoji="1" lang="ja-JP" altLang="en-US" sz="975" dirty="0">
                <a:latin typeface="BIZ UDPゴシック" panose="020B0400000000000000" pitchFamily="50" charset="-128"/>
                <a:ea typeface="BIZ UDPゴシック" panose="020B0400000000000000" pitchFamily="50" charset="-128"/>
              </a:rPr>
              <a:t>現在、登録者を募集中です</a:t>
            </a:r>
            <a:endParaRPr kumimoji="1" lang="en-US" altLang="ja-JP" sz="975" dirty="0">
              <a:latin typeface="BIZ UDPゴシック" panose="020B0400000000000000" pitchFamily="50" charset="-128"/>
              <a:ea typeface="BIZ UDPゴシック" panose="020B0400000000000000" pitchFamily="50" charset="-128"/>
            </a:endParaRPr>
          </a:p>
          <a:p>
            <a:r>
              <a:rPr kumimoji="1" lang="ja-JP" altLang="en-US" sz="975" dirty="0">
                <a:latin typeface="BIZ UDPゴシック" panose="020B0400000000000000" pitchFamily="50" charset="-128"/>
                <a:ea typeface="BIZ UDPゴシック" panose="020B0400000000000000" pitchFamily="50" charset="-128"/>
              </a:rPr>
              <a:t>アドバイザーの一員になりませんか？</a:t>
            </a:r>
          </a:p>
        </p:txBody>
      </p:sp>
      <p:pic>
        <p:nvPicPr>
          <p:cNvPr id="43" name="図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4356" y="4310082"/>
            <a:ext cx="1462633" cy="1028887"/>
          </a:xfrm>
          <a:prstGeom prst="rect">
            <a:avLst/>
          </a:prstGeom>
        </p:spPr>
      </p:pic>
      <p:grpSp>
        <p:nvGrpSpPr>
          <p:cNvPr id="41" name="グループ化 40"/>
          <p:cNvGrpSpPr/>
          <p:nvPr/>
        </p:nvGrpSpPr>
        <p:grpSpPr>
          <a:xfrm>
            <a:off x="362966" y="700390"/>
            <a:ext cx="2139086" cy="2005422"/>
            <a:chOff x="3318004" y="614428"/>
            <a:chExt cx="2632721" cy="2468211"/>
          </a:xfrm>
        </p:grpSpPr>
        <p:pic>
          <p:nvPicPr>
            <p:cNvPr id="44" name="図 43"/>
            <p:cNvPicPr>
              <a:picLocks noChangeAspect="1"/>
            </p:cNvPicPr>
            <p:nvPr/>
          </p:nvPicPr>
          <p:blipFill>
            <a:blip r:embed="rId8"/>
            <a:stretch>
              <a:fillRect/>
            </a:stretch>
          </p:blipFill>
          <p:spPr>
            <a:xfrm>
              <a:off x="3318004" y="614428"/>
              <a:ext cx="1057143" cy="1047619"/>
            </a:xfrm>
            <a:prstGeom prst="rect">
              <a:avLst/>
            </a:prstGeom>
          </p:spPr>
        </p:pic>
        <p:sp>
          <p:nvSpPr>
            <p:cNvPr id="45" name="テキスト ボックス 44"/>
            <p:cNvSpPr txBox="1"/>
            <p:nvPr/>
          </p:nvSpPr>
          <p:spPr>
            <a:xfrm>
              <a:off x="4583839" y="789549"/>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岡田　瑞恵</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おかだ　　みずえ</a:t>
              </a:r>
            </a:p>
          </p:txBody>
        </p:sp>
        <p:sp>
          <p:nvSpPr>
            <p:cNvPr id="46" name="テキスト ボックス 45"/>
            <p:cNvSpPr txBox="1"/>
            <p:nvPr/>
          </p:nvSpPr>
          <p:spPr>
            <a:xfrm>
              <a:off x="3331582" y="1669630"/>
              <a:ext cx="2598167" cy="575543"/>
            </a:xfrm>
            <a:prstGeom prst="rect">
              <a:avLst/>
            </a:prstGeom>
            <a:noFill/>
          </p:spPr>
          <p:txBody>
            <a:bodyPr wrap="square" rtlCol="0">
              <a:spAutoFit/>
            </a:bodyPr>
            <a:lstStyle/>
            <a:p>
              <a:r>
                <a:rPr lang="ja-JP" altLang="ja-JP" sz="813" dirty="0">
                  <a:latin typeface="BIZ UDPゴシック" panose="020B0400000000000000" pitchFamily="50" charset="-128"/>
                  <a:ea typeface="BIZ UDPゴシック" panose="020B0400000000000000" pitchFamily="50" charset="-128"/>
                </a:rPr>
                <a:t>・自然観察指導員</a:t>
              </a:r>
            </a:p>
            <a:p>
              <a:r>
                <a:rPr lang="ja-JP" altLang="ja-JP" sz="813" dirty="0">
                  <a:latin typeface="BIZ UDPゴシック" panose="020B0400000000000000" pitchFamily="50" charset="-128"/>
                  <a:ea typeface="BIZ UDPゴシック" panose="020B0400000000000000" pitchFamily="50" charset="-128"/>
                </a:rPr>
                <a:t>・自然体験活動リーダー</a:t>
              </a:r>
            </a:p>
            <a:p>
              <a:r>
                <a:rPr lang="ja-JP" altLang="ja-JP" sz="813" dirty="0">
                  <a:latin typeface="BIZ UDPゴシック" panose="020B0400000000000000" pitchFamily="50" charset="-128"/>
                  <a:ea typeface="BIZ UDPゴシック" panose="020B0400000000000000" pitchFamily="50" charset="-128"/>
                </a:rPr>
                <a:t>・ネイチャーゲームコーディネーター</a:t>
              </a:r>
            </a:p>
          </p:txBody>
        </p:sp>
        <p:sp>
          <p:nvSpPr>
            <p:cNvPr id="47" name="テキスト ボックス 46"/>
            <p:cNvSpPr txBox="1"/>
            <p:nvPr/>
          </p:nvSpPr>
          <p:spPr>
            <a:xfrm>
              <a:off x="3318004" y="2415001"/>
              <a:ext cx="1668544" cy="667638"/>
            </a:xfrm>
            <a:prstGeom prst="rect">
              <a:avLst/>
            </a:prstGeom>
            <a:noFill/>
          </p:spPr>
          <p:txBody>
            <a:bodyPr wrap="square" rtlCol="0">
              <a:spAutoFit/>
            </a:bodyPr>
            <a:lstStyle/>
            <a:p>
              <a:r>
                <a:rPr kumimoji="1" lang="ja-JP" altLang="ja-JP" sz="975" dirty="0">
                  <a:latin typeface="BIZ UDPゴシック" panose="020B0400000000000000" pitchFamily="50" charset="-128"/>
                  <a:ea typeface="BIZ UDPゴシック" panose="020B0400000000000000" pitchFamily="50" charset="-128"/>
                </a:rPr>
                <a:t>■ ネイチャーゲーム</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牛乳パック紙すき</a:t>
              </a:r>
              <a:endParaRPr lang="ja-JP" altLang="ja-JP" sz="975" dirty="0">
                <a:latin typeface="BIZ UDPゴシック" panose="020B0400000000000000" pitchFamily="50" charset="-128"/>
                <a:ea typeface="BIZ UDPゴシック" panose="020B0400000000000000" pitchFamily="50" charset="-128"/>
              </a:endParaRPr>
            </a:p>
            <a:p>
              <a:r>
                <a:rPr kumimoji="1" lang="ja-JP" altLang="ja-JP" sz="975" dirty="0">
                  <a:latin typeface="BIZ UDPゴシック" panose="020B0400000000000000" pitchFamily="50" charset="-128"/>
                  <a:ea typeface="BIZ UDPゴシック" panose="020B0400000000000000" pitchFamily="50" charset="-128"/>
                </a:rPr>
                <a:t>■ リサイクル工作</a:t>
              </a:r>
              <a:endParaRPr lang="ja-JP" altLang="ja-JP" sz="1463" dirty="0">
                <a:latin typeface="BIZ UDPゴシック" panose="020B0400000000000000" pitchFamily="50" charset="-128"/>
                <a:ea typeface="BIZ UDPゴシック" panose="020B0400000000000000" pitchFamily="50" charset="-128"/>
              </a:endParaRPr>
            </a:p>
          </p:txBody>
        </p:sp>
      </p:grpSp>
      <p:grpSp>
        <p:nvGrpSpPr>
          <p:cNvPr id="37" name="グループ化 36"/>
          <p:cNvGrpSpPr/>
          <p:nvPr/>
        </p:nvGrpSpPr>
        <p:grpSpPr>
          <a:xfrm>
            <a:off x="427708" y="3123699"/>
            <a:ext cx="2324675" cy="1563515"/>
            <a:chOff x="6188450" y="3522329"/>
            <a:chExt cx="2861139" cy="1924326"/>
          </a:xfrm>
        </p:grpSpPr>
        <p:pic>
          <p:nvPicPr>
            <p:cNvPr id="38" name="図 37"/>
            <p:cNvPicPr>
              <a:picLocks noChangeAspect="1"/>
            </p:cNvPicPr>
            <p:nvPr/>
          </p:nvPicPr>
          <p:blipFill rotWithShape="1">
            <a:blip r:embed="rId9" cstate="print">
              <a:extLst>
                <a:ext uri="{28A0092B-C50C-407E-A947-70E740481C1C}">
                  <a14:useLocalDpi xmlns:a14="http://schemas.microsoft.com/office/drawing/2010/main" val="0"/>
                </a:ext>
              </a:extLst>
            </a:blip>
            <a:srcRect l="10641" t="23644" r="8815" b="16629"/>
            <a:stretch/>
          </p:blipFill>
          <p:spPr>
            <a:xfrm>
              <a:off x="6233299" y="3522329"/>
              <a:ext cx="983568" cy="983568"/>
            </a:xfrm>
            <a:prstGeom prst="roundRect">
              <a:avLst/>
            </a:prstGeom>
            <a:solidFill>
              <a:schemeClr val="bg1"/>
            </a:solidFill>
            <a:ln w="28575">
              <a:solidFill>
                <a:srgbClr val="FFC000"/>
              </a:solidFill>
            </a:ln>
          </p:spPr>
        </p:pic>
        <p:sp>
          <p:nvSpPr>
            <p:cNvPr id="49" name="テキスト ボックス 48"/>
            <p:cNvSpPr txBox="1"/>
            <p:nvPr/>
          </p:nvSpPr>
          <p:spPr>
            <a:xfrm>
              <a:off x="7463958" y="3679965"/>
              <a:ext cx="1366886" cy="560075"/>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舛井　賢治</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894" dirty="0">
                  <a:latin typeface="BIZ UDPゴシック" panose="020B0400000000000000" pitchFamily="50" charset="-128"/>
                  <a:ea typeface="BIZ UDPゴシック" panose="020B0400000000000000" pitchFamily="50" charset="-128"/>
                </a:rPr>
                <a:t>ますい　　けんじ</a:t>
              </a:r>
            </a:p>
          </p:txBody>
        </p:sp>
        <p:sp>
          <p:nvSpPr>
            <p:cNvPr id="50" name="テキスト ボックス 49"/>
            <p:cNvSpPr txBox="1"/>
            <p:nvPr/>
          </p:nvSpPr>
          <p:spPr>
            <a:xfrm>
              <a:off x="6188450" y="4585848"/>
              <a:ext cx="2413262" cy="421575"/>
            </a:xfrm>
            <a:prstGeom prst="rect">
              <a:avLst/>
            </a:prstGeom>
            <a:noFill/>
          </p:spPr>
          <p:txBody>
            <a:bodyPr wrap="square" rtlCol="0">
              <a:spAutoFit/>
            </a:bodyPr>
            <a:lstStyle/>
            <a:p>
              <a:r>
                <a:rPr kumimoji="1" lang="ja-JP" altLang="en-US" sz="813" dirty="0">
                  <a:latin typeface="BIZ UDPゴシック" panose="020B0400000000000000" pitchFamily="50" charset="-128"/>
                  <a:ea typeface="BIZ UDPゴシック" panose="020B0400000000000000" pitchFamily="50" charset="-128"/>
                </a:rPr>
                <a:t>・千葉県地球温暖化防止活動推進員</a:t>
              </a:r>
              <a:endParaRPr kumimoji="1" lang="en-US" altLang="ja-JP" sz="813" dirty="0">
                <a:latin typeface="BIZ UDPゴシック" panose="020B0400000000000000" pitchFamily="50" charset="-128"/>
                <a:ea typeface="BIZ UDPゴシック" panose="020B0400000000000000" pitchFamily="50" charset="-128"/>
              </a:endParaRPr>
            </a:p>
            <a:p>
              <a:endParaRPr kumimoji="1" lang="ja-JP" altLang="en-US" sz="813" dirty="0">
                <a:latin typeface="BIZ UDPゴシック" panose="020B0400000000000000" pitchFamily="50" charset="-128"/>
                <a:ea typeface="BIZ UDPゴシック" panose="020B0400000000000000" pitchFamily="50" charset="-128"/>
              </a:endParaRPr>
            </a:p>
          </p:txBody>
        </p:sp>
        <p:sp>
          <p:nvSpPr>
            <p:cNvPr id="51" name="テキスト ボックス 50"/>
            <p:cNvSpPr txBox="1"/>
            <p:nvPr/>
          </p:nvSpPr>
          <p:spPr>
            <a:xfrm>
              <a:off x="6188450" y="5148348"/>
              <a:ext cx="2861139" cy="298307"/>
            </a:xfrm>
            <a:prstGeom prst="rect">
              <a:avLst/>
            </a:prstGeom>
            <a:noFill/>
          </p:spPr>
          <p:txBody>
            <a:bodyPr wrap="square" rtlCol="0">
              <a:spAutoFit/>
            </a:bodyPr>
            <a:lstStyle/>
            <a:p>
              <a:r>
                <a:rPr lang="ja-JP" altLang="en-US" sz="975" dirty="0">
                  <a:latin typeface="BIZ UDPゴシック" panose="020B0400000000000000" pitchFamily="50" charset="-128"/>
                  <a:ea typeface="BIZ UDPゴシック" panose="020B0400000000000000" pitchFamily="50" charset="-128"/>
                </a:rPr>
                <a:t>■地球温暖化に関する講義</a:t>
              </a:r>
              <a:endParaRPr lang="ja-JP" altLang="ja-JP" sz="975" dirty="0">
                <a:latin typeface="BIZ UDPゴシック" panose="020B0400000000000000" pitchFamily="50" charset="-128"/>
                <a:ea typeface="BIZ UDPゴシック" panose="020B0400000000000000" pitchFamily="50" charset="-128"/>
              </a:endParaRPr>
            </a:p>
          </p:txBody>
        </p:sp>
      </p:grpSp>
      <p:sp>
        <p:nvSpPr>
          <p:cNvPr id="52" name="タイトル 1"/>
          <p:cNvSpPr txBox="1">
            <a:spLocks/>
          </p:cNvSpPr>
          <p:nvPr/>
        </p:nvSpPr>
        <p:spPr>
          <a:xfrm>
            <a:off x="1391457" y="5652841"/>
            <a:ext cx="7773591" cy="584595"/>
          </a:xfrm>
          <a:prstGeom prst="rect">
            <a:avLst/>
          </a:prstGeom>
          <a:noFill/>
          <a:effectLst>
            <a:glow rad="101600">
              <a:schemeClr val="accent1">
                <a:satMod val="175000"/>
                <a:alpha val="40000"/>
              </a:schemeClr>
            </a:glow>
          </a:effectLst>
        </p:spPr>
        <p:txBody>
          <a:bodyPr/>
          <a:lst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a:lstStyle>
          <a:p>
            <a:r>
              <a:rPr lang="ja-JP" altLang="en-US" sz="2400" b="1" cap="none" spc="0" dirty="0">
                <a:ln w="0">
                  <a:solidFill>
                    <a:srgbClr val="FFFFFF"/>
                  </a:solidFill>
                </a:ln>
                <a:solidFill>
                  <a:schemeClr val="accent1"/>
                </a:solidFill>
                <a:latin typeface="BIZ UDPゴシック" panose="020B0400000000000000" pitchFamily="50" charset="-128"/>
                <a:ea typeface="BIZ UDPゴシック" panose="020B0400000000000000" pitchFamily="50" charset="-128"/>
              </a:rPr>
              <a:t>次ページでアドバイザーの登録要件等を説明します！</a:t>
            </a:r>
            <a:endParaRPr lang="ja-JP" altLang="en-US" sz="1200" b="1" cap="none" spc="0" dirty="0">
              <a:ln w="0">
                <a:solidFill>
                  <a:srgbClr val="FFFFFF"/>
                </a:solidFill>
              </a:ln>
              <a:solidFill>
                <a:schemeClr val="accent1"/>
              </a:solidFill>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9347200" y="6277651"/>
            <a:ext cx="461818" cy="369332"/>
          </a:xfrm>
          <a:prstGeom prst="rect">
            <a:avLst/>
          </a:prstGeom>
          <a:noFill/>
        </p:spPr>
        <p:txBody>
          <a:bodyPr wrap="square" rtlCol="0">
            <a:spAutoFit/>
          </a:bodyPr>
          <a:lstStyle/>
          <a:p>
            <a:pPr algn="ctr"/>
            <a:r>
              <a:rPr kumimoji="1" lang="en-US" altLang="ja-JP" dirty="0"/>
              <a:t>9</a:t>
            </a:r>
            <a:endParaRPr kumimoji="1" lang="ja-JP" altLang="en-US" dirty="0"/>
          </a:p>
        </p:txBody>
      </p:sp>
    </p:spTree>
    <p:extLst>
      <p:ext uri="{BB962C8B-B14F-4D97-AF65-F5344CB8AC3E}">
        <p14:creationId xmlns:p14="http://schemas.microsoft.com/office/powerpoint/2010/main" val="407384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177515" y="334063"/>
            <a:ext cx="4625973" cy="443198"/>
          </a:xfrm>
          <a:prstGeom prst="rect">
            <a:avLst/>
          </a:prstGeom>
          <a:noFill/>
        </p:spPr>
        <p:txBody>
          <a:bodyPr wrap="square" rtlCol="0">
            <a:spAutoFit/>
          </a:bodyPr>
          <a:lstStyle/>
          <a:p>
            <a:r>
              <a:rPr kumimoji="1" lang="ja-JP" altLang="en-US" sz="2280" dirty="0">
                <a:latin typeface="HGP創英角ｺﾞｼｯｸUB" panose="020B0900000000000000" pitchFamily="50" charset="-128"/>
                <a:ea typeface="HGP創英角ｺﾞｼｯｸUB" panose="020B0900000000000000" pitchFamily="50" charset="-128"/>
              </a:rPr>
              <a:t>＜アドバイザーの登録＞</a:t>
            </a:r>
          </a:p>
        </p:txBody>
      </p:sp>
      <p:graphicFrame>
        <p:nvGraphicFramePr>
          <p:cNvPr id="3" name="表 2"/>
          <p:cNvGraphicFramePr>
            <a:graphicFrameLocks noGrp="1"/>
          </p:cNvGraphicFramePr>
          <p:nvPr>
            <p:extLst>
              <p:ext uri="{D42A27DB-BD31-4B8C-83A1-F6EECF244321}">
                <p14:modId xmlns:p14="http://schemas.microsoft.com/office/powerpoint/2010/main" val="3441223534"/>
              </p:ext>
            </p:extLst>
          </p:nvPr>
        </p:nvGraphicFramePr>
        <p:xfrm>
          <a:off x="1088856" y="857283"/>
          <a:ext cx="7746935" cy="2892681"/>
        </p:xfrm>
        <a:graphic>
          <a:graphicData uri="http://schemas.openxmlformats.org/drawingml/2006/table">
            <a:tbl>
              <a:tblPr firstRow="1" bandRow="1">
                <a:tableStyleId>{5C22544A-7EE6-4342-B048-85BDC9FD1C3A}</a:tableStyleId>
              </a:tblPr>
              <a:tblGrid>
                <a:gridCol w="7746935">
                  <a:extLst>
                    <a:ext uri="{9D8B030D-6E8A-4147-A177-3AD203B41FA5}">
                      <a16:colId xmlns:a16="http://schemas.microsoft.com/office/drawing/2014/main" val="684697463"/>
                    </a:ext>
                  </a:extLst>
                </a:gridCol>
              </a:tblGrid>
              <a:tr h="2892681">
                <a:tc>
                  <a:txBody>
                    <a:bodyPr/>
                    <a:lstStyle/>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〇</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登録要件</a:t>
                      </a:r>
                      <a:r>
                        <a:rPr kumimoji="1" lang="en-US" altLang="ja-JP" sz="1500" u="sng" dirty="0">
                          <a:solidFill>
                            <a:schemeClr val="tx1"/>
                          </a:solidFill>
                          <a:latin typeface="BIZ UDPゴシック" panose="020B0400000000000000" pitchFamily="50" charset="-128"/>
                          <a:ea typeface="BIZ UDPゴシック" panose="020B0400000000000000" pitchFamily="50" charset="-128"/>
                        </a:rPr>
                        <a:t>(</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いずれかに該当するもの</a:t>
                      </a:r>
                      <a:r>
                        <a:rPr kumimoji="1" lang="en-US" altLang="ja-JP" sz="1500" u="sng" dirty="0">
                          <a:solidFill>
                            <a:schemeClr val="tx1"/>
                          </a:solidFill>
                          <a:latin typeface="BIZ UDPゴシック" panose="020B0400000000000000" pitchFamily="50" charset="-128"/>
                          <a:ea typeface="BIZ UDPゴシック" panose="020B0400000000000000" pitchFamily="50" charset="-128"/>
                        </a:rPr>
                        <a:t>)</a:t>
                      </a: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・千葉県が行う環境学習指導者の要請に関する講座、講習会等を修了した者</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・千葉県知事が委嘱した地球温暖化防止活動推進員</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・環境カウンセラー登録制度実施規定に規定する環境カウンセラー</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・社団法人日本ネイチャーゲーム協会の認定を受けたネイチャーゲームに関する指導員</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・財団法人日本自然保護協会の認定を受けた自然観察指導員</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・上記のものと同等の知識及び経験を有すると市長が認めるもの</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402259"/>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433497332"/>
              </p:ext>
            </p:extLst>
          </p:nvPr>
        </p:nvGraphicFramePr>
        <p:xfrm>
          <a:off x="1088856" y="4637851"/>
          <a:ext cx="7746935" cy="1730503"/>
        </p:xfrm>
        <a:graphic>
          <a:graphicData uri="http://schemas.openxmlformats.org/drawingml/2006/table">
            <a:tbl>
              <a:tblPr firstRow="1" bandRow="1">
                <a:tableStyleId>{5C22544A-7EE6-4342-B048-85BDC9FD1C3A}</a:tableStyleId>
              </a:tblPr>
              <a:tblGrid>
                <a:gridCol w="7746935">
                  <a:extLst>
                    <a:ext uri="{9D8B030D-6E8A-4147-A177-3AD203B41FA5}">
                      <a16:colId xmlns:a16="http://schemas.microsoft.com/office/drawing/2014/main" val="684697463"/>
                    </a:ext>
                  </a:extLst>
                </a:gridCol>
              </a:tblGrid>
              <a:tr h="1421204">
                <a:tc>
                  <a:txBody>
                    <a:bodyPr/>
                    <a:lstStyle/>
                    <a:p>
                      <a:pPr>
                        <a:lnSpc>
                          <a:spcPct val="150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〇</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申込み</a:t>
                      </a:r>
                      <a:endParaRPr kumimoji="1" lang="en-US" altLang="ja-JP" sz="1500" u="sng"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・浦安市環境学習アドバイザー登録申込書に記入して提出してください。</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・審査後、登録通知書を送付します。</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・登録の有効期間は登録の日から当該日の属する年度の翌年度の末日までとなります。</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例</a:t>
                      </a:r>
                      <a:r>
                        <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令和６年７月１０日登録→令和８年３月３１日まで</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402259"/>
                  </a:ext>
                </a:extLst>
              </a:tr>
            </a:tbl>
          </a:graphicData>
        </a:graphic>
      </p:graphicFrame>
      <p:sp>
        <p:nvSpPr>
          <p:cNvPr id="5" name="下矢印 4"/>
          <p:cNvSpPr/>
          <p:nvPr/>
        </p:nvSpPr>
        <p:spPr>
          <a:xfrm>
            <a:off x="3912353" y="3804378"/>
            <a:ext cx="2099939" cy="82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6362" y="3944911"/>
            <a:ext cx="1611231" cy="680801"/>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959" y="3944912"/>
            <a:ext cx="1224681" cy="680801"/>
          </a:xfrm>
          <a:prstGeom prst="rect">
            <a:avLst/>
          </a:prstGeom>
        </p:spPr>
      </p:pic>
      <p:sp>
        <p:nvSpPr>
          <p:cNvPr id="10" name="テキスト ボックス 9"/>
          <p:cNvSpPr txBox="1"/>
          <p:nvPr/>
        </p:nvSpPr>
        <p:spPr>
          <a:xfrm>
            <a:off x="9347200" y="6277651"/>
            <a:ext cx="461818" cy="369332"/>
          </a:xfrm>
          <a:prstGeom prst="rect">
            <a:avLst/>
          </a:prstGeom>
          <a:noFill/>
        </p:spPr>
        <p:txBody>
          <a:bodyPr wrap="square" rtlCol="0">
            <a:spAutoFit/>
          </a:bodyPr>
          <a:lstStyle/>
          <a:p>
            <a:pPr algn="ctr"/>
            <a:r>
              <a:rPr kumimoji="1" lang="en-US" altLang="ja-JP" dirty="0"/>
              <a:t>10</a:t>
            </a:r>
            <a:endParaRPr kumimoji="1" lang="ja-JP" altLang="en-US" dirty="0"/>
          </a:p>
        </p:txBody>
      </p:sp>
    </p:spTree>
    <p:extLst>
      <p:ext uri="{BB962C8B-B14F-4D97-AF65-F5344CB8AC3E}">
        <p14:creationId xmlns:p14="http://schemas.microsoft.com/office/powerpoint/2010/main" val="120835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9" name="タイトル 1"/>
          <p:cNvSpPr txBox="1">
            <a:spLocks/>
          </p:cNvSpPr>
          <p:nvPr/>
        </p:nvSpPr>
        <p:spPr>
          <a:xfrm>
            <a:off x="406400" y="662312"/>
            <a:ext cx="6612693" cy="584595"/>
          </a:xfrm>
          <a:prstGeom prst="rect">
            <a:avLst/>
          </a:prstGeom>
          <a:noFill/>
          <a:effectLst>
            <a:glow rad="101600">
              <a:schemeClr val="accent1">
                <a:satMod val="175000"/>
                <a:alpha val="40000"/>
              </a:schemeClr>
            </a:glow>
          </a:effectLst>
        </p:spPr>
        <p:txBody>
          <a:bodyPr/>
          <a:lst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a:lstStyle>
          <a:p>
            <a:r>
              <a:rPr lang="ja-JP" altLang="en-US" sz="4063" cap="none" spc="0" dirty="0">
                <a:ln w="0">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t>♦目次♦</a:t>
            </a:r>
            <a:r>
              <a:rPr lang="ja-JP" altLang="en-US" sz="2400" cap="none" spc="0" dirty="0">
                <a:ln w="0">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t>（ページ番号）</a:t>
            </a:r>
          </a:p>
        </p:txBody>
      </p:sp>
      <p:sp>
        <p:nvSpPr>
          <p:cNvPr id="5" name="テキスト ボックス 4"/>
          <p:cNvSpPr txBox="1"/>
          <p:nvPr/>
        </p:nvSpPr>
        <p:spPr>
          <a:xfrm>
            <a:off x="406400" y="1339270"/>
            <a:ext cx="9171709" cy="4524315"/>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・環境学習アドバイザーとは　お手伝いできること（１）</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・環境学習アドバイザーを活用してみませんか？（２）</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・環境学習アドバイザーにお任せください！（３）</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・実施の流れ（４）</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・アドバイザー派遣の注意事項（５）</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・環境学習アドバイザー派遣実績（６～８）</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・環境学習アドバイザー　プログラム内容一覧（９）</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・アドバイザーの登録（</a:t>
            </a:r>
            <a:r>
              <a:rPr kumimoji="1" lang="en-US" altLang="ja-JP" sz="2400" dirty="0">
                <a:latin typeface="BIZ UDPゴシック" panose="020B0400000000000000" pitchFamily="50" charset="-128"/>
                <a:ea typeface="BIZ UDPゴシック" panose="020B0400000000000000" pitchFamily="50" charset="-128"/>
              </a:rPr>
              <a:t>10</a:t>
            </a:r>
            <a:r>
              <a:rPr kumimoji="1" lang="ja-JP" altLang="en-US" sz="24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87053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楕円 3"/>
          <p:cNvSpPr>
            <a:spLocks noChangeAspect="1"/>
          </p:cNvSpPr>
          <p:nvPr/>
        </p:nvSpPr>
        <p:spPr>
          <a:xfrm>
            <a:off x="427721" y="374354"/>
            <a:ext cx="853008" cy="853008"/>
          </a:xfrm>
          <a:prstGeom prst="ellipse">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gn="ctr"/>
            <a:r>
              <a:rPr kumimoji="1" lang="ja-JP" altLang="en-US" sz="3600" dirty="0">
                <a:solidFill>
                  <a:schemeClr val="accent1"/>
                </a:solidFill>
              </a:rPr>
              <a:t>？</a:t>
            </a:r>
          </a:p>
        </p:txBody>
      </p:sp>
      <p:sp>
        <p:nvSpPr>
          <p:cNvPr id="39" name="タイトル 1"/>
          <p:cNvSpPr txBox="1">
            <a:spLocks/>
          </p:cNvSpPr>
          <p:nvPr/>
        </p:nvSpPr>
        <p:spPr>
          <a:xfrm>
            <a:off x="854225" y="800858"/>
            <a:ext cx="6612693" cy="584595"/>
          </a:xfrm>
          <a:prstGeom prst="rect">
            <a:avLst/>
          </a:prstGeom>
          <a:noFill/>
          <a:effectLst>
            <a:glow rad="101600">
              <a:schemeClr val="accent1">
                <a:satMod val="175000"/>
                <a:alpha val="40000"/>
              </a:schemeClr>
            </a:glow>
          </a:effectLst>
        </p:spPr>
        <p:txBody>
          <a:bodyPr/>
          <a:lst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a:lstStyle>
          <a:p>
            <a:r>
              <a:rPr lang="ja-JP" altLang="en-US" sz="4063" cap="none" spc="0" dirty="0">
                <a:ln w="9525">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t>環境学習アドバイザーとは</a:t>
            </a:r>
          </a:p>
        </p:txBody>
      </p:sp>
      <p:sp>
        <p:nvSpPr>
          <p:cNvPr id="5" name="テキスト ボックス 4"/>
          <p:cNvSpPr txBox="1"/>
          <p:nvPr/>
        </p:nvSpPr>
        <p:spPr>
          <a:xfrm>
            <a:off x="406400" y="1582682"/>
            <a:ext cx="9171709" cy="4524315"/>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環境に関する豊富な専門知識を持ち、市の環境学習アドバイザーに登録された方たちのことを言います。</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お手伝いできること</a:t>
            </a:r>
            <a:endParaRPr kumimoji="1" lang="en-US" altLang="ja-JP" sz="2400" dirty="0">
              <a:solidFill>
                <a:schemeClr val="accent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自然に興味を持つ機会のお手伝い</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再利用可能な資源を活用したものづくり体験</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地球温暖化など、環境のことに関する講演会の講師</a:t>
            </a:r>
            <a:endParaRPr kumimoji="1"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海の生き物や植物など、生き物に関する解説　　など</a:t>
            </a:r>
            <a:endParaRPr kumimoji="1" lang="en-US" altLang="ja-JP" sz="2400" dirty="0">
              <a:solidFill>
                <a:schemeClr val="accent1"/>
              </a:solidFill>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7316" y="3014986"/>
            <a:ext cx="1261599" cy="3092011"/>
          </a:xfrm>
          <a:prstGeom prst="rect">
            <a:avLst/>
          </a:prstGeom>
        </p:spPr>
      </p:pic>
      <p:sp>
        <p:nvSpPr>
          <p:cNvPr id="7" name="テキスト ボックス 6"/>
          <p:cNvSpPr txBox="1"/>
          <p:nvPr/>
        </p:nvSpPr>
        <p:spPr>
          <a:xfrm>
            <a:off x="9347200" y="6277651"/>
            <a:ext cx="461818" cy="369332"/>
          </a:xfrm>
          <a:prstGeom prst="rect">
            <a:avLst/>
          </a:prstGeom>
          <a:noFill/>
        </p:spPr>
        <p:txBody>
          <a:bodyPr wrap="square" rtlCol="0">
            <a:spAutoFit/>
          </a:bodyPr>
          <a:lstStyle/>
          <a:p>
            <a:pPr algn="ctr"/>
            <a:r>
              <a:rPr kumimoji="1" lang="ja-JP" altLang="en-US" dirty="0"/>
              <a:t>１</a:t>
            </a:r>
          </a:p>
        </p:txBody>
      </p:sp>
    </p:spTree>
    <p:extLst>
      <p:ext uri="{BB962C8B-B14F-4D97-AF65-F5344CB8AC3E}">
        <p14:creationId xmlns:p14="http://schemas.microsoft.com/office/powerpoint/2010/main" val="127972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9" name="タイトル 1"/>
          <p:cNvSpPr txBox="1">
            <a:spLocks/>
          </p:cNvSpPr>
          <p:nvPr/>
        </p:nvSpPr>
        <p:spPr>
          <a:xfrm>
            <a:off x="1737895" y="411377"/>
            <a:ext cx="6724073" cy="1375862"/>
          </a:xfrm>
          <a:prstGeom prst="rect">
            <a:avLst/>
          </a:prstGeom>
          <a:noFill/>
          <a:effectLst>
            <a:glow rad="101600">
              <a:schemeClr val="accent1">
                <a:satMod val="175000"/>
                <a:alpha val="40000"/>
              </a:schemeClr>
            </a:glow>
          </a:effectLst>
        </p:spPr>
        <p:txBody>
          <a:bodyPr wrap="none" tIns="108000" anchor="ctr" anchorCtr="0"/>
          <a:lst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a:lstStyle>
          <a:p>
            <a:pPr algn="ctr"/>
            <a:r>
              <a:rPr lang="ja-JP" altLang="en-US" sz="4063" cap="none" spc="0" dirty="0">
                <a:ln w="0">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t>環境学習アドバイザーを</a:t>
            </a:r>
            <a:br>
              <a:rPr lang="en-US" altLang="ja-JP" sz="4063" cap="none" spc="0" dirty="0">
                <a:ln w="0">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br>
            <a:r>
              <a:rPr lang="ja-JP" altLang="en-US" sz="4063" cap="none" spc="0" dirty="0">
                <a:ln w="0">
                  <a:solidFill>
                    <a:srgbClr val="FFFFFF"/>
                  </a:solidFill>
                </a:ln>
                <a:solidFill>
                  <a:schemeClr val="accent1"/>
                </a:solidFill>
                <a:latin typeface="HGS創英角ｺﾞｼｯｸUB" panose="020B0900000000000000" pitchFamily="50" charset="-128"/>
                <a:ea typeface="HGS創英角ｺﾞｼｯｸUB" panose="020B0900000000000000" pitchFamily="50" charset="-128"/>
              </a:rPr>
              <a:t>活用してみませんか？</a:t>
            </a:r>
          </a:p>
        </p:txBody>
      </p:sp>
      <p:grpSp>
        <p:nvGrpSpPr>
          <p:cNvPr id="31" name="グループ化 30"/>
          <p:cNvGrpSpPr/>
          <p:nvPr/>
        </p:nvGrpSpPr>
        <p:grpSpPr>
          <a:xfrm>
            <a:off x="1148196" y="2389735"/>
            <a:ext cx="7928455" cy="3453153"/>
            <a:chOff x="-678753" y="2326817"/>
            <a:chExt cx="9758098" cy="4250035"/>
          </a:xfrm>
        </p:grpSpPr>
        <p:grpSp>
          <p:nvGrpSpPr>
            <p:cNvPr id="30" name="グループ化 29"/>
            <p:cNvGrpSpPr/>
            <p:nvPr/>
          </p:nvGrpSpPr>
          <p:grpSpPr>
            <a:xfrm>
              <a:off x="-678753" y="2326817"/>
              <a:ext cx="9758098" cy="1242539"/>
              <a:chOff x="-678753" y="955738"/>
              <a:chExt cx="9758098" cy="1242539"/>
            </a:xfrm>
          </p:grpSpPr>
          <p:sp>
            <p:nvSpPr>
              <p:cNvPr id="24" name="ホームベース 23"/>
              <p:cNvSpPr/>
              <p:nvPr/>
            </p:nvSpPr>
            <p:spPr>
              <a:xfrm>
                <a:off x="-678753" y="955738"/>
                <a:ext cx="6842443" cy="124253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1625" b="1" dirty="0">
                    <a:solidFill>
                      <a:schemeClr val="bg1"/>
                    </a:solidFill>
                    <a:latin typeface="BIZ UDPゴシック" panose="020B0400000000000000" pitchFamily="50" charset="-128"/>
                    <a:ea typeface="BIZ UDPゴシック" panose="020B0400000000000000" pitchFamily="50" charset="-128"/>
                  </a:rPr>
                  <a:t>学校・幼稚園・こども園・保育園・自治会・</a:t>
                </a:r>
                <a:endParaRPr kumimoji="1" lang="en-US" altLang="ja-JP" sz="1625" b="1" dirty="0">
                  <a:solidFill>
                    <a:schemeClr val="bg1"/>
                  </a:solidFill>
                  <a:latin typeface="BIZ UDPゴシック" panose="020B0400000000000000" pitchFamily="50" charset="-128"/>
                  <a:ea typeface="BIZ UDPゴシック" panose="020B0400000000000000" pitchFamily="50" charset="-128"/>
                </a:endParaRPr>
              </a:p>
              <a:p>
                <a:pPr lvl="1"/>
                <a:r>
                  <a:rPr kumimoji="1" lang="ja-JP" altLang="en-US" sz="1625" b="1" dirty="0">
                    <a:solidFill>
                      <a:schemeClr val="bg1"/>
                    </a:solidFill>
                    <a:latin typeface="BIZ UDPゴシック" panose="020B0400000000000000" pitchFamily="50" charset="-128"/>
                    <a:ea typeface="BIZ UDPゴシック" panose="020B0400000000000000" pitchFamily="50" charset="-128"/>
                  </a:rPr>
                  <a:t>事業者等に講師派遣可能</a:t>
                </a:r>
                <a:r>
                  <a:rPr kumimoji="1" lang="ja-JP" altLang="en-US" sz="1625" dirty="0">
                    <a:latin typeface="BIZ UDPゴシック" panose="020B0400000000000000" pitchFamily="50" charset="-128"/>
                    <a:ea typeface="BIZ UDPゴシック" panose="020B0400000000000000" pitchFamily="50" charset="-128"/>
                  </a:rPr>
                  <a:t>　　</a:t>
                </a:r>
              </a:p>
            </p:txBody>
          </p:sp>
          <p:sp>
            <p:nvSpPr>
              <p:cNvPr id="25" name="山形 24"/>
              <p:cNvSpPr/>
              <p:nvPr/>
            </p:nvSpPr>
            <p:spPr>
              <a:xfrm>
                <a:off x="5696826" y="955738"/>
                <a:ext cx="1230846" cy="123096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65" name="山形 64"/>
              <p:cNvSpPr/>
              <p:nvPr/>
            </p:nvSpPr>
            <p:spPr>
              <a:xfrm>
                <a:off x="6477529" y="955744"/>
                <a:ext cx="2601816" cy="12309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pic>
            <p:nvPicPr>
              <p:cNvPr id="66" name="図 65"/>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trans="0"/>
                        </a14:imgEffect>
                      </a14:imgLayer>
                    </a14:imgProps>
                  </a:ext>
                  <a:ext uri="{28A0092B-C50C-407E-A947-70E740481C1C}">
                    <a14:useLocalDpi xmlns:a14="http://schemas.microsoft.com/office/drawing/2010/main" val="0"/>
                  </a:ext>
                </a:extLst>
              </a:blip>
              <a:srcRect l="-3716" t="-2570" r="-3521" b="-2344"/>
              <a:stretch/>
            </p:blipFill>
            <p:spPr>
              <a:xfrm>
                <a:off x="7139009" y="1079108"/>
                <a:ext cx="1535605" cy="1119169"/>
              </a:xfrm>
              <a:prstGeom prst="rect">
                <a:avLst/>
              </a:prstGeom>
              <a:ln w="38100">
                <a:noFill/>
              </a:ln>
            </p:spPr>
          </p:pic>
        </p:grpSp>
        <p:grpSp>
          <p:nvGrpSpPr>
            <p:cNvPr id="67" name="グループ化 66"/>
            <p:cNvGrpSpPr/>
            <p:nvPr/>
          </p:nvGrpSpPr>
          <p:grpSpPr>
            <a:xfrm>
              <a:off x="-678753" y="3832225"/>
              <a:ext cx="9758098" cy="1242539"/>
              <a:chOff x="-678753" y="955738"/>
              <a:chExt cx="9758098" cy="1242539"/>
            </a:xfrm>
          </p:grpSpPr>
          <p:sp>
            <p:nvSpPr>
              <p:cNvPr id="68" name="ホームベース 67"/>
              <p:cNvSpPr/>
              <p:nvPr/>
            </p:nvSpPr>
            <p:spPr>
              <a:xfrm>
                <a:off x="-678753" y="955738"/>
                <a:ext cx="6842443" cy="124253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1625" b="1" dirty="0">
                    <a:solidFill>
                      <a:schemeClr val="bg1"/>
                    </a:solidFill>
                    <a:latin typeface="BIZ UDPゴシック" panose="020B0400000000000000" pitchFamily="50" charset="-128"/>
                    <a:ea typeface="BIZ UDPゴシック" panose="020B0400000000000000" pitchFamily="50" charset="-128"/>
                  </a:rPr>
                  <a:t>会場は市内であれば、三番瀬環境観察館や</a:t>
                </a:r>
              </a:p>
              <a:p>
                <a:pPr lvl="1"/>
                <a:r>
                  <a:rPr kumimoji="1" lang="ja-JP" altLang="en-US" sz="1625" b="1" dirty="0">
                    <a:solidFill>
                      <a:schemeClr val="bg1"/>
                    </a:solidFill>
                    <a:latin typeface="BIZ UDPゴシック" panose="020B0400000000000000" pitchFamily="50" charset="-128"/>
                    <a:ea typeface="BIZ UDPゴシック" panose="020B0400000000000000" pitchFamily="50" charset="-128"/>
                  </a:rPr>
                  <a:t>浦安市総合公園などの市の施設で利用可能</a:t>
                </a:r>
              </a:p>
            </p:txBody>
          </p:sp>
          <p:sp>
            <p:nvSpPr>
              <p:cNvPr id="69" name="山形 68"/>
              <p:cNvSpPr/>
              <p:nvPr/>
            </p:nvSpPr>
            <p:spPr>
              <a:xfrm>
                <a:off x="5696826" y="955738"/>
                <a:ext cx="1230846" cy="123096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70" name="山形 69"/>
              <p:cNvSpPr/>
              <p:nvPr/>
            </p:nvSpPr>
            <p:spPr>
              <a:xfrm>
                <a:off x="6477529" y="955744"/>
                <a:ext cx="2601816" cy="12309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grpSp>
        <p:pic>
          <p:nvPicPr>
            <p:cNvPr id="72" name="図 71"/>
            <p:cNvPicPr>
              <a:picLocks noChangeAspect="1"/>
            </p:cNvPicPr>
            <p:nvPr/>
          </p:nvPicPr>
          <p:blipFill>
            <a:blip r:embed="rId5" cstate="print">
              <a:extLst>
                <a:ext uri="{BEBA8EAE-BF5A-486C-A8C5-ECC9F3942E4B}">
                  <a14:imgProps xmlns:a14="http://schemas.microsoft.com/office/drawing/2010/main">
                    <a14:imgLayer r:embed="rId6">
                      <a14:imgEffect>
                        <a14:artisticPhotocopy trans="0"/>
                      </a14:imgEffect>
                    </a14:imgLayer>
                  </a14:imgProps>
                </a:ext>
                <a:ext uri="{28A0092B-C50C-407E-A947-70E740481C1C}">
                  <a14:useLocalDpi xmlns:a14="http://schemas.microsoft.com/office/drawing/2010/main" val="0"/>
                </a:ext>
              </a:extLst>
            </a:blip>
            <a:stretch>
              <a:fillRect/>
            </a:stretch>
          </p:blipFill>
          <p:spPr>
            <a:xfrm>
              <a:off x="7176410" y="3894865"/>
              <a:ext cx="1625341" cy="1125504"/>
            </a:xfrm>
            <a:prstGeom prst="rect">
              <a:avLst/>
            </a:prstGeom>
          </p:spPr>
        </p:pic>
        <p:grpSp>
          <p:nvGrpSpPr>
            <p:cNvPr id="73" name="グループ化 72"/>
            <p:cNvGrpSpPr/>
            <p:nvPr/>
          </p:nvGrpSpPr>
          <p:grpSpPr>
            <a:xfrm>
              <a:off x="-678753" y="5334313"/>
              <a:ext cx="9758098" cy="1242539"/>
              <a:chOff x="-678753" y="955738"/>
              <a:chExt cx="9758098" cy="1242539"/>
            </a:xfrm>
          </p:grpSpPr>
          <p:sp>
            <p:nvSpPr>
              <p:cNvPr id="74" name="ホームベース 73"/>
              <p:cNvSpPr/>
              <p:nvPr/>
            </p:nvSpPr>
            <p:spPr>
              <a:xfrm>
                <a:off x="-678753" y="955738"/>
                <a:ext cx="6842443" cy="124253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1625" b="1" dirty="0">
                    <a:solidFill>
                      <a:schemeClr val="bg1"/>
                    </a:solidFill>
                    <a:latin typeface="BIZ UDPゴシック" panose="020B0400000000000000" pitchFamily="50" charset="-128"/>
                    <a:ea typeface="BIZ UDPゴシック" panose="020B0400000000000000" pitchFamily="50" charset="-128"/>
                  </a:rPr>
                  <a:t>希望をもとに講師が講義や体験講座を実施</a:t>
                </a:r>
              </a:p>
            </p:txBody>
          </p:sp>
          <p:sp>
            <p:nvSpPr>
              <p:cNvPr id="75" name="山形 74"/>
              <p:cNvSpPr/>
              <p:nvPr/>
            </p:nvSpPr>
            <p:spPr>
              <a:xfrm>
                <a:off x="5696826" y="955738"/>
                <a:ext cx="1230846" cy="1230968"/>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sp>
            <p:nvSpPr>
              <p:cNvPr id="76" name="山形 75"/>
              <p:cNvSpPr/>
              <p:nvPr/>
            </p:nvSpPr>
            <p:spPr>
              <a:xfrm>
                <a:off x="6477529" y="955744"/>
                <a:ext cx="2601816" cy="12309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grpSp>
        <p:pic>
          <p:nvPicPr>
            <p:cNvPr id="77" name="図 76"/>
            <p:cNvPicPr>
              <a:picLocks noChangeAspect="1"/>
            </p:cNvPicPr>
            <p:nvPr/>
          </p:nvPicPr>
          <p:blipFill>
            <a:blip r:embed="rId7" cstate="print">
              <a:extLst>
                <a:ext uri="{BEBA8EAE-BF5A-486C-A8C5-ECC9F3942E4B}">
                  <a14:imgProps xmlns:a14="http://schemas.microsoft.com/office/drawing/2010/main">
                    <a14:imgLayer r:embed="rId8">
                      <a14:imgEffect>
                        <a14:artisticPhotocopy trans="0"/>
                      </a14:imgEffect>
                    </a14:imgLayer>
                  </a14:imgProps>
                </a:ext>
                <a:ext uri="{28A0092B-C50C-407E-A947-70E740481C1C}">
                  <a14:useLocalDpi xmlns:a14="http://schemas.microsoft.com/office/drawing/2010/main" val="0"/>
                </a:ext>
              </a:extLst>
            </a:blip>
            <a:stretch>
              <a:fillRect/>
            </a:stretch>
          </p:blipFill>
          <p:spPr>
            <a:xfrm>
              <a:off x="7342119" y="5365414"/>
              <a:ext cx="1129383" cy="1199867"/>
            </a:xfrm>
            <a:prstGeom prst="rect">
              <a:avLst/>
            </a:prstGeom>
          </p:spPr>
        </p:pic>
      </p:grpSp>
      <p:sp>
        <p:nvSpPr>
          <p:cNvPr id="21" name="テキスト ボックス 20"/>
          <p:cNvSpPr txBox="1"/>
          <p:nvPr/>
        </p:nvSpPr>
        <p:spPr>
          <a:xfrm>
            <a:off x="9347200" y="6277651"/>
            <a:ext cx="461818" cy="369332"/>
          </a:xfrm>
          <a:prstGeom prst="rect">
            <a:avLst/>
          </a:prstGeom>
          <a:noFill/>
        </p:spPr>
        <p:txBody>
          <a:bodyPr wrap="square" rtlCol="0">
            <a:spAutoFit/>
          </a:bodyPr>
          <a:lstStyle/>
          <a:p>
            <a:pPr algn="ctr"/>
            <a:r>
              <a:rPr kumimoji="1" lang="en-US" altLang="ja-JP" dirty="0"/>
              <a:t>2</a:t>
            </a:r>
            <a:endParaRPr kumimoji="1" lang="ja-JP" altLang="en-US" dirty="0"/>
          </a:p>
        </p:txBody>
      </p:sp>
      <p:sp>
        <p:nvSpPr>
          <p:cNvPr id="4" name="正方形/長方形 3"/>
          <p:cNvSpPr/>
          <p:nvPr/>
        </p:nvSpPr>
        <p:spPr>
          <a:xfrm>
            <a:off x="815687" y="2000825"/>
            <a:ext cx="3299301" cy="369332"/>
          </a:xfrm>
          <a:prstGeom prst="rect">
            <a:avLst/>
          </a:prstGeom>
        </p:spPr>
        <p:txBody>
          <a:bodyPr wrap="none">
            <a:spAutoFit/>
          </a:bodyPr>
          <a:lstStyle/>
          <a:p>
            <a:r>
              <a:rPr kumimoji="1" lang="ja-JP" altLang="en-US" dirty="0">
                <a:solidFill>
                  <a:schemeClr val="accent1"/>
                </a:solidFill>
                <a:latin typeface="HGP創英角ｺﾞｼｯｸUB" panose="020B0900000000000000" pitchFamily="50" charset="-128"/>
                <a:ea typeface="HGP創英角ｺﾞｼｯｸUB" panose="020B0900000000000000" pitchFamily="50" charset="-128"/>
              </a:rPr>
              <a:t>アドバイザー派遣の主な特徴３つ</a:t>
            </a:r>
            <a:endParaRPr lang="ja-JP" altLang="en-US" dirty="0">
              <a:solidFill>
                <a:schemeClr val="accent1"/>
              </a:solidFill>
            </a:endParaRPr>
          </a:p>
        </p:txBody>
      </p:sp>
      <p:sp>
        <p:nvSpPr>
          <p:cNvPr id="28" name="タイトル 1"/>
          <p:cNvSpPr txBox="1">
            <a:spLocks/>
          </p:cNvSpPr>
          <p:nvPr/>
        </p:nvSpPr>
        <p:spPr>
          <a:xfrm>
            <a:off x="2351269" y="5985353"/>
            <a:ext cx="5497326" cy="584595"/>
          </a:xfrm>
          <a:prstGeom prst="rect">
            <a:avLst/>
          </a:prstGeom>
          <a:noFill/>
          <a:effectLst>
            <a:glow rad="101600">
              <a:schemeClr val="accent1">
                <a:satMod val="175000"/>
                <a:alpha val="40000"/>
              </a:schemeClr>
            </a:glow>
          </a:effectLst>
        </p:spPr>
        <p:txBody>
          <a:bodyPr/>
          <a:lst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a:lstStyle>
          <a:p>
            <a:r>
              <a:rPr lang="ja-JP" altLang="en-US" sz="2000" b="1" cap="none" spc="0" dirty="0">
                <a:ln w="0">
                  <a:solidFill>
                    <a:srgbClr val="FFFFFF"/>
                  </a:solidFill>
                </a:ln>
                <a:solidFill>
                  <a:schemeClr val="accent1"/>
                </a:solidFill>
                <a:latin typeface="BIZ UDPゴシック" panose="020B0400000000000000" pitchFamily="50" charset="-128"/>
                <a:ea typeface="BIZ UDPゴシック" panose="020B0400000000000000" pitchFamily="50" charset="-128"/>
              </a:rPr>
              <a:t>詳しい派遣条件は５ページをご確認ください。</a:t>
            </a:r>
            <a:endParaRPr lang="ja-JP" altLang="en-US" sz="1100" b="1" cap="none" spc="0" dirty="0">
              <a:ln w="0">
                <a:solidFill>
                  <a:srgbClr val="FFFFFF"/>
                </a:solidFill>
              </a:ln>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8994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00" y="851572"/>
            <a:ext cx="1003315" cy="1689520"/>
          </a:xfrm>
          <a:prstGeom prst="rect">
            <a:avLst/>
          </a:prstGeom>
        </p:spPr>
      </p:pic>
      <p:sp>
        <p:nvSpPr>
          <p:cNvPr id="4" name="雲形吹き出し 3"/>
          <p:cNvSpPr/>
          <p:nvPr/>
        </p:nvSpPr>
        <p:spPr>
          <a:xfrm>
            <a:off x="1462551" y="778020"/>
            <a:ext cx="3519631" cy="1545936"/>
          </a:xfrm>
          <a:prstGeom prst="cloudCallout">
            <a:avLst>
              <a:gd name="adj1" fmla="val -51515"/>
              <a:gd name="adj2" fmla="val 576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 name="テキスト ボックス 4"/>
          <p:cNvSpPr txBox="1"/>
          <p:nvPr/>
        </p:nvSpPr>
        <p:spPr>
          <a:xfrm>
            <a:off x="1963897" y="1288414"/>
            <a:ext cx="2851727" cy="542584"/>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地域の皆様が環境について</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1463" dirty="0">
                <a:latin typeface="BIZ UDPゴシック" panose="020B0400000000000000" pitchFamily="50" charset="-128"/>
                <a:ea typeface="BIZ UDPゴシック" panose="020B0400000000000000" pitchFamily="50" charset="-128"/>
              </a:rPr>
              <a:t>考える機会を作りたい</a:t>
            </a:r>
            <a:r>
              <a:rPr kumimoji="1" lang="en-US" altLang="ja-JP" sz="1463" dirty="0">
                <a:latin typeface="BIZ UDPゴシック" panose="020B0400000000000000" pitchFamily="50" charset="-128"/>
                <a:ea typeface="BIZ UDPゴシック" panose="020B0400000000000000" pitchFamily="50" charset="-128"/>
              </a:rPr>
              <a:t>……</a:t>
            </a:r>
            <a:endParaRPr kumimoji="1" lang="ja-JP" altLang="en-US" sz="1463"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2652" y="851572"/>
            <a:ext cx="1089155" cy="1689520"/>
          </a:xfrm>
          <a:prstGeom prst="rect">
            <a:avLst/>
          </a:prstGeom>
        </p:spPr>
      </p:pic>
      <p:sp>
        <p:nvSpPr>
          <p:cNvPr id="7" name="雲形吹き出し 6"/>
          <p:cNvSpPr/>
          <p:nvPr/>
        </p:nvSpPr>
        <p:spPr>
          <a:xfrm>
            <a:off x="4815624" y="825804"/>
            <a:ext cx="3519631" cy="1545936"/>
          </a:xfrm>
          <a:prstGeom prst="cloudCallout">
            <a:avLst>
              <a:gd name="adj1" fmla="val 52749"/>
              <a:gd name="adj2" fmla="val 489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 name="テキスト ボックス 7"/>
          <p:cNvSpPr txBox="1"/>
          <p:nvPr/>
        </p:nvSpPr>
        <p:spPr>
          <a:xfrm>
            <a:off x="5252034" y="1336199"/>
            <a:ext cx="2851727" cy="542584"/>
          </a:xfrm>
          <a:prstGeom prst="rect">
            <a:avLst/>
          </a:prstGeom>
          <a:noFill/>
        </p:spPr>
        <p:txBody>
          <a:bodyPr wrap="square" rtlCol="0">
            <a:spAutoFit/>
          </a:bodyPr>
          <a:lstStyle/>
          <a:p>
            <a:r>
              <a:rPr kumimoji="1" lang="ja-JP" altLang="en-US" sz="1463" dirty="0">
                <a:latin typeface="BIZ UDPゴシック" panose="020B0400000000000000" pitchFamily="50" charset="-128"/>
                <a:ea typeface="BIZ UDPゴシック" panose="020B0400000000000000" pitchFamily="50" charset="-128"/>
              </a:rPr>
              <a:t>園児</a:t>
            </a:r>
            <a:r>
              <a:rPr kumimoji="1" lang="en-US" altLang="ja-JP" sz="1463" dirty="0">
                <a:latin typeface="BIZ UDPゴシック" panose="020B0400000000000000" pitchFamily="50" charset="-128"/>
                <a:ea typeface="BIZ UDPゴシック" panose="020B0400000000000000" pitchFamily="50" charset="-128"/>
              </a:rPr>
              <a:t>/</a:t>
            </a:r>
            <a:r>
              <a:rPr kumimoji="1" lang="ja-JP" altLang="en-US" sz="1463" dirty="0">
                <a:latin typeface="BIZ UDPゴシック" panose="020B0400000000000000" pitchFamily="50" charset="-128"/>
                <a:ea typeface="BIZ UDPゴシック" panose="020B0400000000000000" pitchFamily="50" charset="-128"/>
              </a:rPr>
              <a:t>児童が自然と触れ合う</a:t>
            </a:r>
            <a:endParaRPr kumimoji="1" lang="en-US" altLang="ja-JP" sz="1463" dirty="0">
              <a:latin typeface="BIZ UDPゴシック" panose="020B0400000000000000" pitchFamily="50" charset="-128"/>
              <a:ea typeface="BIZ UDPゴシック" panose="020B0400000000000000" pitchFamily="50" charset="-128"/>
            </a:endParaRPr>
          </a:p>
          <a:p>
            <a:r>
              <a:rPr kumimoji="1" lang="ja-JP" altLang="en-US" sz="1463" dirty="0">
                <a:latin typeface="BIZ UDPゴシック" panose="020B0400000000000000" pitchFamily="50" charset="-128"/>
                <a:ea typeface="BIZ UDPゴシック" panose="020B0400000000000000" pitchFamily="50" charset="-128"/>
              </a:rPr>
              <a:t>機会を作りたい</a:t>
            </a:r>
            <a:r>
              <a:rPr kumimoji="1" lang="en-US" altLang="ja-JP" sz="1463" dirty="0">
                <a:latin typeface="BIZ UDPゴシック" panose="020B0400000000000000" pitchFamily="50" charset="-128"/>
                <a:ea typeface="BIZ UDPゴシック" panose="020B0400000000000000" pitchFamily="50" charset="-128"/>
              </a:rPr>
              <a:t>……</a:t>
            </a:r>
            <a:endParaRPr kumimoji="1" lang="ja-JP" altLang="en-US" sz="1463"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1242003" y="2489140"/>
            <a:ext cx="6889172" cy="1395755"/>
          </a:xfrm>
          <a:prstGeom prst="ellipse">
            <a:avLst/>
          </a:prstGeom>
          <a:solidFill>
            <a:schemeClr val="bg1"/>
          </a:solidFill>
          <a:effectLst>
            <a:softEdge rad="127000"/>
          </a:effectLst>
        </p:spPr>
        <p:txBody>
          <a:bodyPr wrap="square" rtlCol="0">
            <a:spAutoFit/>
          </a:bodyPr>
          <a:lstStyle/>
          <a:p>
            <a:pPr algn="ctr"/>
            <a:r>
              <a:rPr kumimoji="1" lang="ja-JP" altLang="en-US" sz="2925" dirty="0">
                <a:solidFill>
                  <a:schemeClr val="accent2"/>
                </a:solidFill>
                <a:latin typeface="AR丸ゴシック体E" panose="020F0909000000000000" pitchFamily="49" charset="-128"/>
                <a:ea typeface="AR丸ゴシック体E" panose="020F0909000000000000" pitchFamily="49" charset="-128"/>
              </a:rPr>
              <a:t>環境学習アドバイザーに</a:t>
            </a:r>
            <a:endParaRPr kumimoji="1" lang="en-US" altLang="ja-JP" sz="2925" dirty="0">
              <a:solidFill>
                <a:schemeClr val="accent2"/>
              </a:solidFill>
              <a:latin typeface="AR丸ゴシック体E" panose="020F0909000000000000" pitchFamily="49" charset="-128"/>
              <a:ea typeface="AR丸ゴシック体E" panose="020F0909000000000000" pitchFamily="49" charset="-128"/>
            </a:endParaRPr>
          </a:p>
          <a:p>
            <a:pPr algn="ctr"/>
            <a:r>
              <a:rPr kumimoji="1" lang="ja-JP" altLang="en-US" sz="2925" dirty="0">
                <a:solidFill>
                  <a:schemeClr val="accent2"/>
                </a:solidFill>
                <a:latin typeface="AR丸ゴシック体E" panose="020F0909000000000000" pitchFamily="49" charset="-128"/>
                <a:ea typeface="AR丸ゴシック体E" panose="020F0909000000000000" pitchFamily="49" charset="-128"/>
              </a:rPr>
              <a:t>お任せください！</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0727" y="3752785"/>
            <a:ext cx="2927357" cy="2059245"/>
          </a:xfrm>
          <a:prstGeom prst="rect">
            <a:avLst/>
          </a:prstGeom>
        </p:spPr>
      </p:pic>
      <p:sp>
        <p:nvSpPr>
          <p:cNvPr id="12" name="テキスト ボックス 11"/>
          <p:cNvSpPr txBox="1"/>
          <p:nvPr/>
        </p:nvSpPr>
        <p:spPr>
          <a:xfrm>
            <a:off x="9347200" y="6277651"/>
            <a:ext cx="461818" cy="369332"/>
          </a:xfrm>
          <a:prstGeom prst="rect">
            <a:avLst/>
          </a:prstGeom>
          <a:noFill/>
        </p:spPr>
        <p:txBody>
          <a:bodyPr wrap="square" rtlCol="0">
            <a:spAutoFit/>
          </a:bodyPr>
          <a:lstStyle/>
          <a:p>
            <a:pPr algn="ctr"/>
            <a:r>
              <a:rPr kumimoji="1" lang="en-US" altLang="ja-JP" dirty="0"/>
              <a:t>3</a:t>
            </a:r>
            <a:endParaRPr kumimoji="1" lang="ja-JP" altLang="en-US" dirty="0"/>
          </a:p>
        </p:txBody>
      </p:sp>
    </p:spTree>
    <p:extLst>
      <p:ext uri="{BB962C8B-B14F-4D97-AF65-F5344CB8AC3E}">
        <p14:creationId xmlns:p14="http://schemas.microsoft.com/office/powerpoint/2010/main" val="134768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5" name="テキスト ボックス 4"/>
          <p:cNvSpPr txBox="1"/>
          <p:nvPr/>
        </p:nvSpPr>
        <p:spPr>
          <a:xfrm>
            <a:off x="110615" y="126866"/>
            <a:ext cx="2313102" cy="443198"/>
          </a:xfrm>
          <a:prstGeom prst="rect">
            <a:avLst/>
          </a:prstGeom>
          <a:noFill/>
        </p:spPr>
        <p:txBody>
          <a:bodyPr wrap="square" rtlCol="0">
            <a:spAutoFit/>
          </a:bodyPr>
          <a:lstStyle/>
          <a:p>
            <a:r>
              <a:rPr kumimoji="1" lang="ja-JP" altLang="en-US" sz="2280" dirty="0">
                <a:latin typeface="HGS創英角ｺﾞｼｯｸUB" panose="020B0900000000000000" pitchFamily="50" charset="-128"/>
                <a:ea typeface="HGS創英角ｺﾞｼｯｸUB" panose="020B0900000000000000" pitchFamily="50" charset="-128"/>
              </a:rPr>
              <a:t>＜実施の流れ＞</a:t>
            </a:r>
          </a:p>
        </p:txBody>
      </p:sp>
      <p:grpSp>
        <p:nvGrpSpPr>
          <p:cNvPr id="46" name="グループ化 45"/>
          <p:cNvGrpSpPr/>
          <p:nvPr/>
        </p:nvGrpSpPr>
        <p:grpSpPr>
          <a:xfrm>
            <a:off x="869207" y="515640"/>
            <a:ext cx="7728774" cy="5799382"/>
            <a:chOff x="1183473" y="161626"/>
            <a:chExt cx="9512336" cy="7137700"/>
          </a:xfrm>
        </p:grpSpPr>
        <p:sp>
          <p:nvSpPr>
            <p:cNvPr id="45" name="山形 44"/>
            <p:cNvSpPr/>
            <p:nvPr/>
          </p:nvSpPr>
          <p:spPr>
            <a:xfrm rot="5400000">
              <a:off x="1340267" y="5854945"/>
              <a:ext cx="1303201" cy="1585562"/>
            </a:xfrm>
            <a:prstGeom prst="chevron">
              <a:avLst>
                <a:gd name="adj" fmla="val 19972"/>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4" name="山形 43"/>
            <p:cNvSpPr/>
            <p:nvPr/>
          </p:nvSpPr>
          <p:spPr>
            <a:xfrm rot="5400000">
              <a:off x="1340270" y="4496943"/>
              <a:ext cx="1303198" cy="1585562"/>
            </a:xfrm>
            <a:prstGeom prst="chevron">
              <a:avLst>
                <a:gd name="adj" fmla="val 19972"/>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3" name="山形 42"/>
            <p:cNvSpPr/>
            <p:nvPr/>
          </p:nvSpPr>
          <p:spPr>
            <a:xfrm rot="5400000">
              <a:off x="1332429" y="3134545"/>
              <a:ext cx="1322141" cy="1585562"/>
            </a:xfrm>
            <a:prstGeom prst="chevron">
              <a:avLst>
                <a:gd name="adj" fmla="val 19972"/>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grpSp>
          <p:nvGrpSpPr>
            <p:cNvPr id="7" name="グループ化 6"/>
            <p:cNvGrpSpPr/>
            <p:nvPr/>
          </p:nvGrpSpPr>
          <p:grpSpPr>
            <a:xfrm>
              <a:off x="1183473" y="161626"/>
              <a:ext cx="9512336" cy="6862030"/>
              <a:chOff x="1027063" y="354131"/>
              <a:chExt cx="9512336" cy="6862030"/>
            </a:xfrm>
          </p:grpSpPr>
          <p:grpSp>
            <p:nvGrpSpPr>
              <p:cNvPr id="8" name="グループ化 7"/>
              <p:cNvGrpSpPr/>
              <p:nvPr/>
            </p:nvGrpSpPr>
            <p:grpSpPr>
              <a:xfrm>
                <a:off x="1027063" y="401565"/>
                <a:ext cx="1612248" cy="1677242"/>
                <a:chOff x="-53888" y="-689700"/>
                <a:chExt cx="1612248" cy="1677242"/>
              </a:xfrm>
            </p:grpSpPr>
            <p:sp>
              <p:nvSpPr>
                <p:cNvPr id="9" name="ホームベース 8"/>
                <p:cNvSpPr/>
                <p:nvPr/>
              </p:nvSpPr>
              <p:spPr>
                <a:xfrm rot="5400000">
                  <a:off x="-73042" y="-643860"/>
                  <a:ext cx="1677242" cy="1585562"/>
                </a:xfrm>
                <a:prstGeom prst="homePlate">
                  <a:avLst>
                    <a:gd name="adj" fmla="val 19727"/>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ホームベース 4"/>
                <p:cNvSpPr txBox="1"/>
                <p:nvPr/>
              </p:nvSpPr>
              <p:spPr>
                <a:xfrm>
                  <a:off x="-53888" y="-498089"/>
                  <a:ext cx="1585562" cy="89189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159" tIns="5159" rIns="5159" bIns="5159" numCol="1" spcCol="1270" anchor="ctr" anchorCtr="0">
                  <a:noAutofit/>
                </a:bodyPr>
                <a:lstStyle/>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①派遣申込</a:t>
                  </a:r>
                  <a:endParaRPr lang="ja-JP" altLang="en-US" sz="1138" b="1" dirty="0">
                    <a:latin typeface="BIZ UDPゴシック" panose="020B0400000000000000" pitchFamily="50" charset="-128"/>
                    <a:ea typeface="BIZ UDPゴシック" panose="020B0400000000000000" pitchFamily="50" charset="-128"/>
                  </a:endParaRPr>
                </a:p>
              </p:txBody>
            </p:sp>
          </p:grpSp>
          <p:grpSp>
            <p:nvGrpSpPr>
              <p:cNvPr id="12" name="グループ化 11"/>
              <p:cNvGrpSpPr/>
              <p:nvPr/>
            </p:nvGrpSpPr>
            <p:grpSpPr>
              <a:xfrm>
                <a:off x="2629872" y="354131"/>
                <a:ext cx="7909526" cy="1434310"/>
                <a:chOff x="1495562" y="-741516"/>
                <a:chExt cx="7038321" cy="1434310"/>
              </a:xfrm>
            </p:grpSpPr>
            <p:sp>
              <p:nvSpPr>
                <p:cNvPr id="13" name="片側の 2 つの角を丸めた四角形 12"/>
                <p:cNvSpPr/>
                <p:nvPr/>
              </p:nvSpPr>
              <p:spPr>
                <a:xfrm rot="5400000">
                  <a:off x="4325486" y="-3515602"/>
                  <a:ext cx="1386873" cy="7029920"/>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片側の 2 つの角を丸めた四角形 4"/>
                <p:cNvSpPr txBox="1"/>
                <p:nvPr/>
              </p:nvSpPr>
              <p:spPr>
                <a:xfrm>
                  <a:off x="1495562" y="-741516"/>
                  <a:ext cx="6996325" cy="13537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121" tIns="6707" rIns="6707" bIns="6707" numCol="1" spcCol="1270" anchor="ctr" anchorCtr="0">
                  <a:noAutofit/>
                </a:bodyPr>
                <a:lstStyle/>
                <a:p>
                  <a:pPr marL="92869" lvl="1" indent="-92869" defTabSz="469503">
                    <a:lnSpc>
                      <a:spcPct val="150000"/>
                    </a:lnSpc>
                    <a:spcBef>
                      <a:spcPct val="0"/>
                    </a:spcBef>
                    <a:spcAft>
                      <a:spcPct val="15000"/>
                    </a:spcAft>
                    <a:buChar char="••"/>
                  </a:pPr>
                  <a:r>
                    <a:rPr lang="ja-JP" altLang="ja-JP" sz="1056" b="1" dirty="0">
                      <a:latin typeface="BIZ UDPゴシック" panose="020B0400000000000000" pitchFamily="50" charset="-128"/>
                      <a:ea typeface="BIZ UDPゴシック" panose="020B0400000000000000" pitchFamily="50" charset="-128"/>
                    </a:rPr>
                    <a:t>申込要件を確認したうえで、別紙「浦安市環境学習アドバイザー派遣申込書」に必要事項を記入し、</a:t>
                  </a:r>
                  <a:endParaRPr lang="en-US" altLang="ja-JP" sz="1056" b="1" dirty="0">
                    <a:latin typeface="BIZ UDPゴシック" panose="020B0400000000000000" pitchFamily="50" charset="-128"/>
                    <a:ea typeface="BIZ UDPゴシック" panose="020B0400000000000000" pitchFamily="50" charset="-128"/>
                  </a:endParaRPr>
                </a:p>
                <a:p>
                  <a:pPr marL="0" lvl="1" defTabSz="469503">
                    <a:lnSpc>
                      <a:spcPct val="150000"/>
                    </a:lnSpc>
                    <a:spcBef>
                      <a:spcPct val="0"/>
                    </a:spcBef>
                    <a:spcAft>
                      <a:spcPct val="15000"/>
                    </a:spcAft>
                  </a:pPr>
                  <a:r>
                    <a:rPr lang="ja-JP" altLang="en-US" sz="1056" b="1" dirty="0">
                      <a:latin typeface="BIZ UDPゴシック" panose="020B0400000000000000" pitchFamily="50" charset="-128"/>
                      <a:ea typeface="BIZ UDPゴシック" panose="020B0400000000000000" pitchFamily="50" charset="-128"/>
                    </a:rPr>
                    <a:t>　浦安市環境保全課</a:t>
                  </a:r>
                  <a:r>
                    <a:rPr lang="ja-JP" altLang="ja-JP" sz="1056" b="1" dirty="0">
                      <a:latin typeface="BIZ UDPゴシック" panose="020B0400000000000000" pitchFamily="50" charset="-128"/>
                      <a:ea typeface="BIZ UDPゴシック" panose="020B0400000000000000" pitchFamily="50" charset="-128"/>
                    </a:rPr>
                    <a:t>へご提出ください。初めて申込をされる方は、まずはお電話等でご相談ください。</a:t>
                  </a:r>
                  <a:endParaRPr kumimoji="1" lang="ja-JP" altLang="en-US" sz="1056" b="1" dirty="0"/>
                </a:p>
                <a:p>
                  <a:pPr marL="92869" lvl="1" indent="-92869" defTabSz="469503">
                    <a:lnSpc>
                      <a:spcPct val="150000"/>
                    </a:lnSpc>
                    <a:spcBef>
                      <a:spcPct val="0"/>
                    </a:spcBef>
                    <a:spcAft>
                      <a:spcPct val="15000"/>
                    </a:spcAft>
                    <a:buChar char="••"/>
                  </a:pPr>
                  <a:r>
                    <a:rPr lang="ja-JP" altLang="ja-JP" sz="1056" b="1" dirty="0">
                      <a:latin typeface="BIZ UDPゴシック" panose="020B0400000000000000" pitchFamily="50" charset="-128"/>
                      <a:ea typeface="BIZ UDPゴシック" panose="020B0400000000000000" pitchFamily="50" charset="-128"/>
                    </a:rPr>
                    <a:t>申込期限は実施日の</a:t>
                  </a:r>
                  <a:r>
                    <a:rPr lang="en-US" altLang="ja-JP" sz="1056" b="1" dirty="0">
                      <a:solidFill>
                        <a:srgbClr val="FF0000"/>
                      </a:solidFill>
                      <a:latin typeface="BIZ UDPゴシック" panose="020B0400000000000000" pitchFamily="50" charset="-128"/>
                      <a:ea typeface="BIZ UDPゴシック" panose="020B0400000000000000" pitchFamily="50" charset="-128"/>
                    </a:rPr>
                    <a:t>30</a:t>
                  </a:r>
                  <a:r>
                    <a:rPr lang="ja-JP" altLang="ja-JP" sz="1056" b="1" dirty="0">
                      <a:latin typeface="BIZ UDPゴシック" panose="020B0400000000000000" pitchFamily="50" charset="-128"/>
                      <a:ea typeface="BIZ UDPゴシック" panose="020B0400000000000000" pitchFamily="50" charset="-128"/>
                    </a:rPr>
                    <a:t>日前までです。</a:t>
                  </a:r>
                  <a:r>
                    <a:rPr kumimoji="1" lang="en-US" altLang="ja-JP" sz="1056" b="1" dirty="0">
                      <a:solidFill>
                        <a:srgbClr val="FF0000"/>
                      </a:solidFill>
                      <a:latin typeface="BIZ UDPゴシック" panose="020B0400000000000000" pitchFamily="50" charset="-128"/>
                      <a:ea typeface="BIZ UDPゴシック" panose="020B0400000000000000" pitchFamily="50" charset="-128"/>
                    </a:rPr>
                    <a:t>1</a:t>
                  </a:r>
                  <a:r>
                    <a:rPr kumimoji="1" lang="ja-JP" altLang="en-US" sz="1056" b="1" dirty="0">
                      <a:latin typeface="BIZ UDPゴシック" panose="020B0400000000000000" pitchFamily="50" charset="-128"/>
                      <a:ea typeface="BIZ UDPゴシック" panose="020B0400000000000000" pitchFamily="50" charset="-128"/>
                    </a:rPr>
                    <a:t>団体につき、年度上限</a:t>
                  </a:r>
                  <a:r>
                    <a:rPr kumimoji="1" lang="ja-JP" altLang="en-US" sz="1056" b="1" dirty="0">
                      <a:solidFill>
                        <a:srgbClr val="FF0000"/>
                      </a:solidFill>
                      <a:latin typeface="BIZ UDPゴシック" panose="020B0400000000000000" pitchFamily="50" charset="-128"/>
                      <a:ea typeface="BIZ UDPゴシック" panose="020B0400000000000000" pitchFamily="50" charset="-128"/>
                    </a:rPr>
                    <a:t>３</a:t>
                  </a:r>
                  <a:r>
                    <a:rPr kumimoji="1" lang="ja-JP" altLang="en-US" sz="1056" b="1" dirty="0">
                      <a:latin typeface="BIZ UDPゴシック" panose="020B0400000000000000" pitchFamily="50" charset="-128"/>
                      <a:ea typeface="BIZ UDPゴシック" panose="020B0400000000000000" pitchFamily="50" charset="-128"/>
                    </a:rPr>
                    <a:t>回まで派遣可能です</a:t>
                  </a:r>
                  <a:endParaRPr kumimoji="1" lang="en-US" altLang="ja-JP" sz="1056" b="1" dirty="0">
                    <a:latin typeface="BIZ UDPゴシック" panose="020B0400000000000000" pitchFamily="50" charset="-128"/>
                    <a:ea typeface="BIZ UDPゴシック" panose="020B0400000000000000" pitchFamily="50" charset="-128"/>
                  </a:endParaRPr>
                </a:p>
                <a:p>
                  <a:pPr marL="0" lvl="1" defTabSz="469503">
                    <a:lnSpc>
                      <a:spcPct val="150000"/>
                    </a:lnSpc>
                    <a:spcBef>
                      <a:spcPct val="0"/>
                    </a:spcBef>
                    <a:spcAft>
                      <a:spcPct val="15000"/>
                    </a:spcAft>
                  </a:pPr>
                  <a:r>
                    <a:rPr lang="ja-JP" altLang="en-US" sz="1056" b="1" dirty="0">
                      <a:latin typeface="BIZ UDPゴシック" panose="020B0400000000000000" pitchFamily="50" charset="-128"/>
                      <a:ea typeface="BIZ UDPゴシック" panose="020B0400000000000000" pitchFamily="50" charset="-128"/>
                    </a:rPr>
                    <a:t>★お申し込みは窓口、郵送、メールまたはＦＡＸで受付可能です。</a:t>
                  </a:r>
                </a:p>
              </p:txBody>
            </p:sp>
          </p:grpSp>
          <p:grpSp>
            <p:nvGrpSpPr>
              <p:cNvPr id="15" name="グループ化 14"/>
              <p:cNvGrpSpPr/>
              <p:nvPr/>
            </p:nvGrpSpPr>
            <p:grpSpPr>
              <a:xfrm>
                <a:off x="1053748" y="2079959"/>
                <a:ext cx="1585566" cy="1322719"/>
                <a:chOff x="-27201" y="986502"/>
                <a:chExt cx="832436" cy="1322719"/>
              </a:xfrm>
            </p:grpSpPr>
            <p:sp>
              <p:nvSpPr>
                <p:cNvPr id="16" name="山形 15"/>
                <p:cNvSpPr/>
                <p:nvPr/>
              </p:nvSpPr>
              <p:spPr>
                <a:xfrm rot="5400000">
                  <a:off x="-272342" y="1231645"/>
                  <a:ext cx="1322719" cy="832434"/>
                </a:xfrm>
                <a:prstGeom prst="chevron">
                  <a:avLst>
                    <a:gd name="adj" fmla="val 19972"/>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山形 4"/>
                <p:cNvSpPr txBox="1"/>
                <p:nvPr/>
              </p:nvSpPr>
              <p:spPr>
                <a:xfrm>
                  <a:off x="-27201" y="1460842"/>
                  <a:ext cx="832434" cy="3567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159" tIns="5159" rIns="5159" bIns="5159" numCol="1" spcCol="1270" anchor="ctr" anchorCtr="0">
                  <a:noAutofit/>
                </a:bodyPr>
                <a:lstStyle/>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②日時・</a:t>
                  </a:r>
                  <a:endParaRPr kumimoji="1" lang="en-US" altLang="ja-JP" sz="1138" b="1" dirty="0">
                    <a:latin typeface="BIZ UDPゴシック" panose="020B0400000000000000" pitchFamily="50" charset="-128"/>
                    <a:ea typeface="BIZ UDPゴシック" panose="020B0400000000000000" pitchFamily="50" charset="-128"/>
                  </a:endParaRPr>
                </a:p>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アドバイザーの決定</a:t>
                  </a:r>
                  <a:endParaRPr lang="ja-JP" altLang="en-US" sz="1138" b="1" dirty="0">
                    <a:latin typeface="BIZ UDPゴシック" panose="020B0400000000000000" pitchFamily="50" charset="-128"/>
                    <a:ea typeface="BIZ UDPゴシック" panose="020B0400000000000000" pitchFamily="50" charset="-128"/>
                  </a:endParaRPr>
                </a:p>
              </p:txBody>
            </p:sp>
          </p:grpSp>
          <p:grpSp>
            <p:nvGrpSpPr>
              <p:cNvPr id="18" name="グループ化 17"/>
              <p:cNvGrpSpPr/>
              <p:nvPr/>
            </p:nvGrpSpPr>
            <p:grpSpPr>
              <a:xfrm>
                <a:off x="2629872" y="2078810"/>
                <a:ext cx="7909527" cy="1043742"/>
                <a:chOff x="795791" y="985355"/>
                <a:chExt cx="7909527" cy="1043742"/>
              </a:xfrm>
            </p:grpSpPr>
            <p:sp>
              <p:nvSpPr>
                <p:cNvPr id="19" name="片側の 2 つの角を丸めた四角形 18"/>
                <p:cNvSpPr/>
                <p:nvPr/>
              </p:nvSpPr>
              <p:spPr>
                <a:xfrm rot="5400000">
                  <a:off x="4233405" y="-2442817"/>
                  <a:ext cx="1043742" cy="7900085"/>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片側の 2 つの角を丸めた四角形 4"/>
                <p:cNvSpPr txBox="1"/>
                <p:nvPr/>
              </p:nvSpPr>
              <p:spPr>
                <a:xfrm>
                  <a:off x="795791" y="1172167"/>
                  <a:ext cx="7862332" cy="697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121" tIns="6707" rIns="6707" bIns="6707" numCol="1" spcCol="1270" anchor="ctr" anchorCtr="0">
                  <a:noAutofit/>
                </a:bodyPr>
                <a:lstStyle/>
                <a:p>
                  <a:pPr marL="92869" lvl="1" indent="-92869" defTabSz="469503">
                    <a:lnSpc>
                      <a:spcPct val="90000"/>
                    </a:lnSpc>
                    <a:spcBef>
                      <a:spcPct val="0"/>
                    </a:spcBef>
                    <a:spcAft>
                      <a:spcPct val="15000"/>
                    </a:spcAft>
                    <a:buChar char="••"/>
                  </a:pPr>
                  <a:r>
                    <a:rPr lang="ja-JP" altLang="en-US" sz="1056" b="1" dirty="0">
                      <a:latin typeface="BIZ UDPゴシック" panose="020B0400000000000000" pitchFamily="50" charset="-128"/>
                      <a:ea typeface="BIZ UDPゴシック" panose="020B0400000000000000" pitchFamily="50" charset="-128"/>
                    </a:rPr>
                    <a:t>浦安市環境保全課</a:t>
                  </a:r>
                  <a:r>
                    <a:rPr lang="ja-JP" altLang="ja-JP" sz="1056" b="1" dirty="0">
                      <a:latin typeface="BIZ UDPゴシック" panose="020B0400000000000000" pitchFamily="50" charset="-128"/>
                      <a:ea typeface="BIZ UDPゴシック" panose="020B0400000000000000" pitchFamily="50" charset="-128"/>
                    </a:rPr>
                    <a:t>にて、提出された申込書の内容をもとに派遣するアドバイザーを決定します。</a:t>
                  </a:r>
                  <a:endParaRPr kumimoji="1" lang="ja-JP" altLang="en-US" sz="1056" b="1" dirty="0"/>
                </a:p>
              </p:txBody>
            </p:sp>
          </p:grpSp>
          <p:sp>
            <p:nvSpPr>
              <p:cNvPr id="26" name="山形 4"/>
              <p:cNvSpPr txBox="1"/>
              <p:nvPr/>
            </p:nvSpPr>
            <p:spPr>
              <a:xfrm>
                <a:off x="1053746" y="3945379"/>
                <a:ext cx="1585562" cy="3567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159" tIns="5159" rIns="5159" bIns="5159" numCol="1" spcCol="1270" anchor="ctr" anchorCtr="0">
                <a:noAutofit/>
              </a:bodyPr>
              <a:lstStyle/>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③打合せ</a:t>
                </a:r>
              </a:p>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・準備</a:t>
                </a:r>
              </a:p>
            </p:txBody>
          </p:sp>
          <p:grpSp>
            <p:nvGrpSpPr>
              <p:cNvPr id="27" name="グループ化 26"/>
              <p:cNvGrpSpPr/>
              <p:nvPr/>
            </p:nvGrpSpPr>
            <p:grpSpPr>
              <a:xfrm>
                <a:off x="2629871" y="3455465"/>
                <a:ext cx="7900087" cy="1041010"/>
                <a:chOff x="795790" y="1255570"/>
                <a:chExt cx="7900087" cy="1041010"/>
              </a:xfrm>
            </p:grpSpPr>
            <p:sp>
              <p:nvSpPr>
                <p:cNvPr id="28" name="片側の 2 つの角を丸めた四角形 27"/>
                <p:cNvSpPr/>
                <p:nvPr/>
              </p:nvSpPr>
              <p:spPr>
                <a:xfrm rot="5400000">
                  <a:off x="4225329" y="-2173969"/>
                  <a:ext cx="1041010" cy="7900087"/>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片側の 2 つの角を丸めた四角形 4"/>
                <p:cNvSpPr txBox="1"/>
                <p:nvPr/>
              </p:nvSpPr>
              <p:spPr>
                <a:xfrm>
                  <a:off x="805228" y="1447601"/>
                  <a:ext cx="7862332" cy="6978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121" tIns="6707" rIns="6707" bIns="6707" numCol="1" spcCol="1270" anchor="ctr" anchorCtr="0">
                  <a:noAutofit/>
                </a:bodyPr>
                <a:lstStyle/>
                <a:p>
                  <a:pPr marL="92869" lvl="1" indent="-92869" defTabSz="469503">
                    <a:lnSpc>
                      <a:spcPct val="90000"/>
                    </a:lnSpc>
                    <a:spcBef>
                      <a:spcPct val="0"/>
                    </a:spcBef>
                    <a:spcAft>
                      <a:spcPct val="15000"/>
                    </a:spcAft>
                    <a:buChar char="••"/>
                  </a:pPr>
                  <a:r>
                    <a:rPr lang="ja-JP" altLang="en-US" sz="1056" b="1" dirty="0">
                      <a:latin typeface="BIZ UDPゴシック" panose="020B0400000000000000" pitchFamily="50" charset="-128"/>
                      <a:ea typeface="BIZ UDPゴシック" panose="020B0400000000000000" pitchFamily="50" charset="-128"/>
                    </a:rPr>
                    <a:t>実施日までに、主催者と環境学習アドバイザー及び</a:t>
                  </a:r>
                  <a:r>
                    <a:rPr lang="zh-TW" altLang="en-US" sz="1056" b="1" dirty="0">
                      <a:latin typeface="BIZ UDPゴシック" panose="020B0400000000000000" pitchFamily="50" charset="-128"/>
                      <a:ea typeface="BIZ UDPゴシック" panose="020B0400000000000000" pitchFamily="50" charset="-128"/>
                    </a:rPr>
                    <a:t>浦安市環境保全課</a:t>
                  </a:r>
                  <a:r>
                    <a:rPr lang="ja-JP" altLang="en-US" sz="1056" b="1" dirty="0">
                      <a:latin typeface="BIZ UDPゴシック" panose="020B0400000000000000" pitchFamily="50" charset="-128"/>
                      <a:ea typeface="BIZ UDPゴシック" panose="020B0400000000000000" pitchFamily="50" charset="-128"/>
                    </a:rPr>
                    <a:t>で、事前打合せや必要な準備等を行います。</a:t>
                  </a:r>
                </a:p>
              </p:txBody>
            </p:sp>
          </p:grpSp>
          <p:grpSp>
            <p:nvGrpSpPr>
              <p:cNvPr id="33" name="グループ化 32"/>
              <p:cNvGrpSpPr/>
              <p:nvPr/>
            </p:nvGrpSpPr>
            <p:grpSpPr>
              <a:xfrm>
                <a:off x="2628239" y="4830631"/>
                <a:ext cx="7900082" cy="1039484"/>
                <a:chOff x="831910" y="1481437"/>
                <a:chExt cx="7900082" cy="1039484"/>
              </a:xfrm>
            </p:grpSpPr>
            <p:sp>
              <p:nvSpPr>
                <p:cNvPr id="34" name="片側の 2 つの角を丸めた四角形 33"/>
                <p:cNvSpPr/>
                <p:nvPr/>
              </p:nvSpPr>
              <p:spPr>
                <a:xfrm rot="5400000">
                  <a:off x="4262209" y="-1948862"/>
                  <a:ext cx="1039484" cy="790008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片側の 2 つの角を丸めた四角形 4"/>
                <p:cNvSpPr txBox="1"/>
                <p:nvPr/>
              </p:nvSpPr>
              <p:spPr>
                <a:xfrm>
                  <a:off x="842980" y="1650985"/>
                  <a:ext cx="7862330" cy="697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121" tIns="6707" rIns="6707" bIns="6707" numCol="1" spcCol="1270" anchor="ctr" anchorCtr="0">
                  <a:noAutofit/>
                </a:bodyPr>
                <a:lstStyle/>
                <a:p>
                  <a:pPr marL="92869" lvl="1" indent="-92869" defTabSz="469503">
                    <a:lnSpc>
                      <a:spcPct val="90000"/>
                    </a:lnSpc>
                    <a:spcBef>
                      <a:spcPct val="0"/>
                    </a:spcBef>
                    <a:spcAft>
                      <a:spcPct val="15000"/>
                    </a:spcAft>
                    <a:buChar char="••"/>
                  </a:pPr>
                  <a:r>
                    <a:rPr lang="ja-JP" altLang="en-US" sz="1056" b="1" dirty="0">
                      <a:latin typeface="BIZ UDPゴシック" panose="020B0400000000000000" pitchFamily="50" charset="-128"/>
                      <a:ea typeface="BIZ UDPゴシック" panose="020B0400000000000000" pitchFamily="50" charset="-128"/>
                    </a:rPr>
                    <a:t>主催者側が用意した会場や市の施設などでプログラムを行います。</a:t>
                  </a:r>
                </a:p>
              </p:txBody>
            </p:sp>
          </p:grpSp>
          <p:sp>
            <p:nvSpPr>
              <p:cNvPr id="32" name="山形 4"/>
              <p:cNvSpPr txBox="1"/>
              <p:nvPr/>
            </p:nvSpPr>
            <p:spPr>
              <a:xfrm>
                <a:off x="1027063" y="5259235"/>
                <a:ext cx="1585562" cy="3567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159" tIns="5159" rIns="5159" bIns="5159" numCol="1" spcCol="1270" anchor="ctr" anchorCtr="0">
                <a:noAutofit/>
              </a:bodyPr>
              <a:lstStyle/>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④実施</a:t>
                </a:r>
              </a:p>
            </p:txBody>
          </p:sp>
          <p:grpSp>
            <p:nvGrpSpPr>
              <p:cNvPr id="36" name="グループ化 35"/>
              <p:cNvGrpSpPr/>
              <p:nvPr/>
            </p:nvGrpSpPr>
            <p:grpSpPr>
              <a:xfrm>
                <a:off x="2601562" y="6176672"/>
                <a:ext cx="7928395" cy="1039489"/>
                <a:chOff x="805235" y="1657662"/>
                <a:chExt cx="7928395" cy="1039489"/>
              </a:xfrm>
            </p:grpSpPr>
            <p:sp>
              <p:nvSpPr>
                <p:cNvPr id="37" name="片側の 2 つの角を丸めた四角形 36"/>
                <p:cNvSpPr/>
                <p:nvPr/>
              </p:nvSpPr>
              <p:spPr>
                <a:xfrm rot="5400000">
                  <a:off x="4263842" y="-1772637"/>
                  <a:ext cx="1039489" cy="7900087"/>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片側の 2 つの角を丸めた四角形 4"/>
                <p:cNvSpPr txBox="1"/>
                <p:nvPr/>
              </p:nvSpPr>
              <p:spPr>
                <a:xfrm>
                  <a:off x="805235" y="1828470"/>
                  <a:ext cx="7862332" cy="697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5121" tIns="6707" rIns="6707" bIns="6707" numCol="1" spcCol="1270" anchor="ctr" anchorCtr="0">
                  <a:noAutofit/>
                </a:bodyPr>
                <a:lstStyle/>
                <a:p>
                  <a:pPr marL="92869" lvl="1" indent="-92869" defTabSz="469503">
                    <a:lnSpc>
                      <a:spcPct val="90000"/>
                    </a:lnSpc>
                    <a:spcBef>
                      <a:spcPct val="0"/>
                    </a:spcBef>
                    <a:spcAft>
                      <a:spcPct val="15000"/>
                    </a:spcAft>
                    <a:buChar char="••"/>
                  </a:pPr>
                  <a:r>
                    <a:rPr lang="ja-JP" altLang="en-US" sz="1056" b="1" dirty="0">
                      <a:latin typeface="BIZ UDPゴシック" panose="020B0400000000000000" pitchFamily="50" charset="-128"/>
                      <a:ea typeface="BIZ UDPゴシック" panose="020B0400000000000000" pitchFamily="50" charset="-128"/>
                    </a:rPr>
                    <a:t>活動終了後、その結果について、「浦安市環境学習アドバイザー派遣研修会等実施結果報告書」に記入し、</a:t>
                  </a:r>
                  <a:endParaRPr lang="en-US" altLang="ja-JP" sz="1056" b="1" dirty="0">
                    <a:latin typeface="BIZ UDPゴシック" panose="020B0400000000000000" pitchFamily="50" charset="-128"/>
                    <a:ea typeface="BIZ UDPゴシック" panose="020B0400000000000000" pitchFamily="50" charset="-128"/>
                  </a:endParaRPr>
                </a:p>
                <a:p>
                  <a:pPr marL="0" lvl="1" defTabSz="469503">
                    <a:lnSpc>
                      <a:spcPct val="90000"/>
                    </a:lnSpc>
                    <a:spcBef>
                      <a:spcPct val="0"/>
                    </a:spcBef>
                    <a:spcAft>
                      <a:spcPct val="15000"/>
                    </a:spcAft>
                  </a:pPr>
                  <a:r>
                    <a:rPr lang="ja-JP" altLang="en-US" sz="1056" b="1" dirty="0">
                      <a:latin typeface="BIZ UDPゴシック" panose="020B0400000000000000" pitchFamily="50" charset="-128"/>
                      <a:ea typeface="BIZ UDPゴシック" panose="020B0400000000000000" pitchFamily="50" charset="-128"/>
                    </a:rPr>
                    <a:t>　</a:t>
                  </a:r>
                  <a:r>
                    <a:rPr lang="zh-TW" altLang="en-US" sz="1056" b="1" dirty="0">
                      <a:latin typeface="BIZ UDPゴシック" panose="020B0400000000000000" pitchFamily="50" charset="-128"/>
                      <a:ea typeface="BIZ UDPゴシック" panose="020B0400000000000000" pitchFamily="50" charset="-128"/>
                    </a:rPr>
                    <a:t>浦安市環境保全課</a:t>
                  </a:r>
                  <a:r>
                    <a:rPr lang="ja-JP" altLang="en-US" sz="1056" b="1" dirty="0" err="1">
                      <a:latin typeface="BIZ UDPゴシック" panose="020B0400000000000000" pitchFamily="50" charset="-128"/>
                      <a:ea typeface="BIZ UDPゴシック" panose="020B0400000000000000" pitchFamily="50" charset="-128"/>
                    </a:rPr>
                    <a:t>へご提</a:t>
                  </a:r>
                  <a:r>
                    <a:rPr lang="ja-JP" altLang="en-US" sz="1056" b="1" dirty="0">
                      <a:latin typeface="BIZ UDPゴシック" panose="020B0400000000000000" pitchFamily="50" charset="-128"/>
                      <a:ea typeface="BIZ UDPゴシック" panose="020B0400000000000000" pitchFamily="50" charset="-128"/>
                    </a:rPr>
                    <a:t>出ください。</a:t>
                  </a:r>
                </a:p>
                <a:p>
                  <a:pPr marL="92869" lvl="1" indent="-92869" defTabSz="469503">
                    <a:lnSpc>
                      <a:spcPct val="90000"/>
                    </a:lnSpc>
                    <a:spcBef>
                      <a:spcPct val="0"/>
                    </a:spcBef>
                    <a:spcAft>
                      <a:spcPct val="15000"/>
                    </a:spcAft>
                    <a:buChar char="••"/>
                  </a:pPr>
                  <a:r>
                    <a:rPr lang="ja-JP" altLang="en-US" sz="1056" b="1" dirty="0">
                      <a:latin typeface="BIZ UDPゴシック" panose="020B0400000000000000" pitchFamily="50" charset="-128"/>
                      <a:ea typeface="BIZ UDPゴシック" panose="020B0400000000000000" pitchFamily="50" charset="-128"/>
                    </a:rPr>
                    <a:t>報告書は</a:t>
                  </a:r>
                  <a:r>
                    <a:rPr lang="en-US" altLang="ja-JP" sz="1056" b="1" dirty="0">
                      <a:latin typeface="BIZ UDPゴシック" panose="020B0400000000000000" pitchFamily="50" charset="-128"/>
                      <a:ea typeface="BIZ UDPゴシック" panose="020B0400000000000000" pitchFamily="50" charset="-128"/>
                    </a:rPr>
                    <a:t>HP</a:t>
                  </a:r>
                  <a:r>
                    <a:rPr lang="ja-JP" altLang="en-US" sz="1056" b="1" dirty="0">
                      <a:latin typeface="BIZ UDPゴシック" panose="020B0400000000000000" pitchFamily="50" charset="-128"/>
                      <a:ea typeface="BIZ UDPゴシック" panose="020B0400000000000000" pitchFamily="50" charset="-128"/>
                    </a:rPr>
                    <a:t>よりダウンロードできます。</a:t>
                  </a:r>
                </a:p>
              </p:txBody>
            </p:sp>
          </p:grpSp>
          <p:sp>
            <p:nvSpPr>
              <p:cNvPr id="41" name="山形 4"/>
              <p:cNvSpPr txBox="1"/>
              <p:nvPr/>
            </p:nvSpPr>
            <p:spPr>
              <a:xfrm>
                <a:off x="1041044" y="6619005"/>
                <a:ext cx="1585562" cy="3567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159" tIns="5159" rIns="5159" bIns="5159" numCol="1" spcCol="1270" anchor="ctr" anchorCtr="0">
                <a:noAutofit/>
              </a:bodyPr>
              <a:lstStyle/>
              <a:p>
                <a:pPr algn="ctr" defTabSz="361156">
                  <a:lnSpc>
                    <a:spcPct val="90000"/>
                  </a:lnSpc>
                  <a:spcBef>
                    <a:spcPct val="0"/>
                  </a:spcBef>
                  <a:spcAft>
                    <a:spcPct val="35000"/>
                  </a:spcAft>
                </a:pPr>
                <a:r>
                  <a:rPr kumimoji="1" lang="ja-JP" altLang="en-US" sz="1138" b="1" dirty="0">
                    <a:latin typeface="BIZ UDPゴシック" panose="020B0400000000000000" pitchFamily="50" charset="-128"/>
                    <a:ea typeface="BIZ UDPゴシック" panose="020B0400000000000000" pitchFamily="50" charset="-128"/>
                  </a:rPr>
                  <a:t>⑤結果報告</a:t>
                </a:r>
              </a:p>
            </p:txBody>
          </p:sp>
        </p:grpSp>
      </p:gr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248" y="4095499"/>
            <a:ext cx="1092035" cy="901880"/>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9440" y="1283900"/>
            <a:ext cx="988077" cy="912424"/>
          </a:xfrm>
          <a:prstGeom prst="rect">
            <a:avLst/>
          </a:prstGeom>
        </p:spPr>
      </p:pic>
      <p:sp>
        <p:nvSpPr>
          <p:cNvPr id="39" name="テキスト ボックス 38"/>
          <p:cNvSpPr txBox="1"/>
          <p:nvPr/>
        </p:nvSpPr>
        <p:spPr>
          <a:xfrm>
            <a:off x="9347200" y="6277651"/>
            <a:ext cx="461818" cy="369332"/>
          </a:xfrm>
          <a:prstGeom prst="rect">
            <a:avLst/>
          </a:prstGeom>
          <a:noFill/>
        </p:spPr>
        <p:txBody>
          <a:bodyPr wrap="square" rtlCol="0">
            <a:spAutoFit/>
          </a:bodyPr>
          <a:lstStyle/>
          <a:p>
            <a:pPr algn="ctr"/>
            <a:r>
              <a:rPr kumimoji="1" lang="en-US" altLang="ja-JP" dirty="0"/>
              <a:t>4</a:t>
            </a:r>
            <a:endParaRPr kumimoji="1" lang="ja-JP" altLang="en-US" dirty="0"/>
          </a:p>
        </p:txBody>
      </p:sp>
    </p:spTree>
    <p:extLst>
      <p:ext uri="{BB962C8B-B14F-4D97-AF65-F5344CB8AC3E}">
        <p14:creationId xmlns:p14="http://schemas.microsoft.com/office/powerpoint/2010/main" val="185450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126827" y="197709"/>
            <a:ext cx="4355372" cy="442429"/>
          </a:xfrm>
          <a:prstGeom prst="rect">
            <a:avLst/>
          </a:prstGeom>
          <a:noFill/>
        </p:spPr>
        <p:txBody>
          <a:bodyPr wrap="square" rtlCol="0">
            <a:spAutoFit/>
          </a:bodyPr>
          <a:lstStyle/>
          <a:p>
            <a:r>
              <a:rPr kumimoji="1" lang="ja-JP" altLang="en-US" sz="2275" dirty="0">
                <a:latin typeface="HGP創英角ｺﾞｼｯｸUB" panose="020B0900000000000000" pitchFamily="50" charset="-128"/>
                <a:ea typeface="HGP創英角ｺﾞｼｯｸUB" panose="020B0900000000000000" pitchFamily="50" charset="-128"/>
              </a:rPr>
              <a:t>＜アドバイザー派遣の注意事項＞</a:t>
            </a:r>
          </a:p>
        </p:txBody>
      </p:sp>
      <p:graphicFrame>
        <p:nvGraphicFramePr>
          <p:cNvPr id="4" name="表 3"/>
          <p:cNvGraphicFramePr>
            <a:graphicFrameLocks noGrp="1"/>
          </p:cNvGraphicFramePr>
          <p:nvPr>
            <p:extLst>
              <p:ext uri="{D42A27DB-BD31-4B8C-83A1-F6EECF244321}">
                <p14:modId xmlns:p14="http://schemas.microsoft.com/office/powerpoint/2010/main" val="1425436046"/>
              </p:ext>
            </p:extLst>
          </p:nvPr>
        </p:nvGraphicFramePr>
        <p:xfrm>
          <a:off x="1079529" y="696379"/>
          <a:ext cx="7746935" cy="2618238"/>
        </p:xfrm>
        <a:graphic>
          <a:graphicData uri="http://schemas.openxmlformats.org/drawingml/2006/table">
            <a:tbl>
              <a:tblPr firstRow="1" bandRow="1">
                <a:tableStyleId>{5C22544A-7EE6-4342-B048-85BDC9FD1C3A}</a:tableStyleId>
              </a:tblPr>
              <a:tblGrid>
                <a:gridCol w="7746935">
                  <a:extLst>
                    <a:ext uri="{9D8B030D-6E8A-4147-A177-3AD203B41FA5}">
                      <a16:colId xmlns:a16="http://schemas.microsoft.com/office/drawing/2014/main" val="684697463"/>
                    </a:ext>
                  </a:extLst>
                </a:gridCol>
              </a:tblGrid>
              <a:tr h="2618238">
                <a:tc>
                  <a:txBody>
                    <a:bodyPr/>
                    <a:lstStyle/>
                    <a:p>
                      <a:pPr>
                        <a:lnSpc>
                          <a:spcPct val="150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〇</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申込要件</a:t>
                      </a:r>
                      <a:endParaRPr kumimoji="1" lang="en-US" altLang="ja-JP" sz="1500" u="sng"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・１回の派遣時間は原則</a:t>
                      </a:r>
                      <a:r>
                        <a:rPr kumimoji="1" lang="ja-JP" altLang="en-US" sz="2000" dirty="0">
                          <a:solidFill>
                            <a:srgbClr val="FF0000"/>
                          </a:solidFill>
                          <a:latin typeface="BIZ UDPゴシック" panose="020B0400000000000000" pitchFamily="50" charset="-128"/>
                          <a:ea typeface="BIZ UDPゴシック" panose="020B0400000000000000" pitchFamily="50" charset="-128"/>
                        </a:rPr>
                        <a:t>４</a:t>
                      </a:r>
                      <a:r>
                        <a:rPr kumimoji="1" lang="ja-JP" altLang="en-US" sz="1500" dirty="0">
                          <a:solidFill>
                            <a:schemeClr val="tx1"/>
                          </a:solidFill>
                          <a:latin typeface="BIZ UDPゴシック" panose="020B0400000000000000" pitchFamily="50" charset="-128"/>
                          <a:ea typeface="BIZ UDPゴシック" panose="020B0400000000000000" pitchFamily="50" charset="-128"/>
                        </a:rPr>
                        <a:t>時間以内、年度上限</a:t>
                      </a:r>
                      <a:r>
                        <a:rPr kumimoji="1" lang="ja-JP" altLang="en-US" sz="2000" dirty="0">
                          <a:solidFill>
                            <a:srgbClr val="FF0000"/>
                          </a:solidFill>
                          <a:latin typeface="BIZ UDPゴシック" panose="020B0400000000000000" pitchFamily="50" charset="-128"/>
                          <a:ea typeface="BIZ UDPゴシック" panose="020B0400000000000000" pitchFamily="50" charset="-128"/>
                        </a:rPr>
                        <a:t>３</a:t>
                      </a:r>
                      <a:r>
                        <a:rPr kumimoji="1" lang="ja-JP" altLang="en-US" sz="1500" dirty="0">
                          <a:solidFill>
                            <a:schemeClr val="tx1"/>
                          </a:solidFill>
                          <a:latin typeface="BIZ UDPゴシック" panose="020B0400000000000000" pitchFamily="50" charset="-128"/>
                          <a:ea typeface="BIZ UDPゴシック" panose="020B0400000000000000" pitchFamily="50" charset="-128"/>
                        </a:rPr>
                        <a:t>回まで</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・参加者が</a:t>
                      </a:r>
                      <a:r>
                        <a:rPr kumimoji="1" lang="en-US" altLang="ja-JP" sz="2000" dirty="0">
                          <a:solidFill>
                            <a:srgbClr val="FF0000"/>
                          </a:solidFill>
                          <a:latin typeface="BIZ UDPゴシック" panose="020B0400000000000000" pitchFamily="50" charset="-128"/>
                          <a:ea typeface="BIZ UDPゴシック" panose="020B0400000000000000" pitchFamily="50" charset="-128"/>
                        </a:rPr>
                        <a:t>10</a:t>
                      </a:r>
                      <a:r>
                        <a:rPr kumimoji="1" lang="ja-JP" altLang="en-US" sz="1500" dirty="0">
                          <a:solidFill>
                            <a:schemeClr val="tx1"/>
                          </a:solidFill>
                          <a:latin typeface="BIZ UDPゴシック" panose="020B0400000000000000" pitchFamily="50" charset="-128"/>
                          <a:ea typeface="BIZ UDPゴシック" panose="020B0400000000000000" pitchFamily="50" charset="-128"/>
                        </a:rPr>
                        <a:t>人以上が見込まれるもので、市内在住者、通勤者、通学者を対象とすること</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・市内で開催すること</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a:lnSpc>
                          <a:spcPts val="3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・営利・政治・宗教的活動を目的としないこと</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申込は先着順です。申込み多数の場合は年度途中で受付を終了することがあります。</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40225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9774845"/>
              </p:ext>
            </p:extLst>
          </p:nvPr>
        </p:nvGraphicFramePr>
        <p:xfrm>
          <a:off x="1079529" y="3469840"/>
          <a:ext cx="7746935" cy="1730503"/>
        </p:xfrm>
        <a:graphic>
          <a:graphicData uri="http://schemas.openxmlformats.org/drawingml/2006/table">
            <a:tbl>
              <a:tblPr firstRow="1" bandRow="1">
                <a:tableStyleId>{5C22544A-7EE6-4342-B048-85BDC9FD1C3A}</a:tableStyleId>
              </a:tblPr>
              <a:tblGrid>
                <a:gridCol w="7746935">
                  <a:extLst>
                    <a:ext uri="{9D8B030D-6E8A-4147-A177-3AD203B41FA5}">
                      <a16:colId xmlns:a16="http://schemas.microsoft.com/office/drawing/2014/main" val="684697463"/>
                    </a:ext>
                  </a:extLst>
                </a:gridCol>
              </a:tblGrid>
              <a:tr h="965835">
                <a:tc>
                  <a:txBody>
                    <a:bodyPr/>
                    <a:lstStyle/>
                    <a:p>
                      <a:pPr>
                        <a:lnSpc>
                          <a:spcPct val="150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〇</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プログラム</a:t>
                      </a:r>
                      <a:endParaRPr kumimoji="1" lang="en-US" altLang="ja-JP" sz="1500" u="sng"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内容により、準備いただく備品</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と</a:t>
                      </a: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その費用が発生</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する可能性がありますので、</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　詳細は派遣アドバイザーと調整してください</a:t>
                      </a: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a:t>
                      </a:r>
                    </a:p>
                    <a:p>
                      <a:pPr>
                        <a:lnSpc>
                          <a:spcPct val="150000"/>
                        </a:lnSpc>
                      </a:pP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・市外への移動を含むプログラムは</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できません。</a:t>
                      </a:r>
                      <a:endPar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a:lnSpc>
                          <a:spcPct val="150000"/>
                        </a:lnSpc>
                      </a:pPr>
                      <a:r>
                        <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rPr>
                        <a:t>・視察等により市職員または関係者が訪問すること</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あります。</a:t>
                      </a:r>
                      <a:endParaRPr kumimoji="1" lang="ja-JP"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40225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0806019"/>
              </p:ext>
            </p:extLst>
          </p:nvPr>
        </p:nvGraphicFramePr>
        <p:xfrm>
          <a:off x="1079531" y="5328902"/>
          <a:ext cx="7746935" cy="1159003"/>
        </p:xfrm>
        <a:graphic>
          <a:graphicData uri="http://schemas.openxmlformats.org/drawingml/2006/table">
            <a:tbl>
              <a:tblPr firstRow="1" bandRow="1">
                <a:tableStyleId>{5C22544A-7EE6-4342-B048-85BDC9FD1C3A}</a:tableStyleId>
              </a:tblPr>
              <a:tblGrid>
                <a:gridCol w="7746935">
                  <a:extLst>
                    <a:ext uri="{9D8B030D-6E8A-4147-A177-3AD203B41FA5}">
                      <a16:colId xmlns:a16="http://schemas.microsoft.com/office/drawing/2014/main" val="684697463"/>
                    </a:ext>
                  </a:extLst>
                </a:gridCol>
              </a:tblGrid>
              <a:tr h="817245">
                <a:tc>
                  <a:txBody>
                    <a:bodyPr/>
                    <a:lstStyle/>
                    <a:p>
                      <a:pPr>
                        <a:lnSpc>
                          <a:spcPct val="1500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rPr>
                        <a:t>〇</a:t>
                      </a:r>
                      <a:r>
                        <a:rPr kumimoji="1" lang="ja-JP" altLang="en-US" sz="1500" u="sng"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500" u="sng"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・活動終了後、</a:t>
                      </a:r>
                      <a:r>
                        <a:rPr kumimoji="1" lang="ja-JP" altLang="en-US" sz="2000" b="1" kern="1200" dirty="0">
                          <a:solidFill>
                            <a:srgbClr val="FF0000"/>
                          </a:solidFill>
                          <a:effectLst/>
                          <a:latin typeface="BIZ UDPゴシック" panose="020B0400000000000000" pitchFamily="50" charset="-128"/>
                          <a:ea typeface="BIZ UDPゴシック" panose="020B0400000000000000" pitchFamily="50" charset="-128"/>
                          <a:cs typeface="+mn-cs"/>
                        </a:rPr>
                        <a:t>２</a:t>
                      </a: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週間以内にアドバイザー・主催者は報告書を提出してください。</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p>
                      <a:pPr>
                        <a:lnSpc>
                          <a:spcPct val="150000"/>
                        </a:lnSpc>
                      </a:pPr>
                      <a:r>
                        <a:rPr kumimoji="1" lang="ja-JP" altLang="en-US" sz="1500" b="1" kern="1200" dirty="0">
                          <a:solidFill>
                            <a:schemeClr val="tx1"/>
                          </a:solidFill>
                          <a:effectLst/>
                          <a:latin typeface="BIZ UDPゴシック" panose="020B0400000000000000" pitchFamily="50" charset="-128"/>
                          <a:ea typeface="BIZ UDPゴシック" panose="020B0400000000000000" pitchFamily="50" charset="-128"/>
                          <a:cs typeface="+mn-cs"/>
                        </a:rPr>
                        <a:t>・会場の確保や必要な機器、参加者の保険等は主催者側で用意してください。</a:t>
                      </a:r>
                      <a:endParaRPr kumimoji="1" lang="en-US" altLang="ja-JP" sz="1500" b="1"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402259"/>
                  </a:ext>
                </a:extLst>
              </a:tr>
            </a:tbl>
          </a:graphicData>
        </a:graphic>
      </p:graphicFrame>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809" y="4068514"/>
            <a:ext cx="1101627" cy="1043647"/>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1297" t="-773" r="58213" b="61082"/>
          <a:stretch/>
        </p:blipFill>
        <p:spPr>
          <a:xfrm>
            <a:off x="7887141" y="5762384"/>
            <a:ext cx="668601" cy="516548"/>
          </a:xfrm>
          <a:prstGeom prst="rect">
            <a:avLst/>
          </a:prstGeom>
        </p:spPr>
      </p:pic>
      <p:sp>
        <p:nvSpPr>
          <p:cNvPr id="10" name="テキスト ボックス 9"/>
          <p:cNvSpPr txBox="1"/>
          <p:nvPr/>
        </p:nvSpPr>
        <p:spPr>
          <a:xfrm>
            <a:off x="9347200" y="6277651"/>
            <a:ext cx="461818" cy="369332"/>
          </a:xfrm>
          <a:prstGeom prst="rect">
            <a:avLst/>
          </a:prstGeom>
          <a:noFill/>
        </p:spPr>
        <p:txBody>
          <a:bodyPr wrap="square" rtlCol="0">
            <a:spAutoFit/>
          </a:bodyPr>
          <a:lstStyle/>
          <a:p>
            <a:pPr algn="ctr"/>
            <a:r>
              <a:rPr kumimoji="1" lang="en-US" altLang="ja-JP" dirty="0"/>
              <a:t>5</a:t>
            </a:r>
            <a:endParaRPr kumimoji="1" lang="ja-JP" altLang="en-US" dirty="0"/>
          </a:p>
        </p:txBody>
      </p:sp>
    </p:spTree>
    <p:extLst>
      <p:ext uri="{BB962C8B-B14F-4D97-AF65-F5344CB8AC3E}">
        <p14:creationId xmlns:p14="http://schemas.microsoft.com/office/powerpoint/2010/main" val="3202839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9" name="円形吹き出し 8"/>
          <p:cNvSpPr/>
          <p:nvPr/>
        </p:nvSpPr>
        <p:spPr>
          <a:xfrm>
            <a:off x="635000" y="2908141"/>
            <a:ext cx="2387600" cy="1977601"/>
          </a:xfrm>
          <a:prstGeom prst="wedgeEllipseCallout">
            <a:avLst>
              <a:gd name="adj1" fmla="val 15869"/>
              <a:gd name="adj2" fmla="val 625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校庭の植物や昆虫の観察</a:t>
            </a:r>
          </a:p>
        </p:txBody>
      </p:sp>
      <p:sp>
        <p:nvSpPr>
          <p:cNvPr id="3" name="テキスト ボックス 2"/>
          <p:cNvSpPr txBox="1"/>
          <p:nvPr/>
        </p:nvSpPr>
        <p:spPr>
          <a:xfrm>
            <a:off x="268973" y="317897"/>
            <a:ext cx="7780735" cy="717569"/>
          </a:xfrm>
          <a:prstGeom prst="rect">
            <a:avLst/>
          </a:prstGeom>
          <a:noFill/>
        </p:spPr>
        <p:txBody>
          <a:bodyPr wrap="square" rtlCol="0">
            <a:spAutoFit/>
          </a:bodyPr>
          <a:lstStyle/>
          <a:p>
            <a:r>
              <a:rPr kumimoji="1" lang="ja-JP" altLang="en-US" sz="4063" dirty="0">
                <a:ln>
                  <a:solidFill>
                    <a:schemeClr val="bg1"/>
                  </a:solidFill>
                </a:ln>
                <a:solidFill>
                  <a:schemeClr val="accent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環境学習アドバイザー派遣実績</a:t>
            </a:r>
          </a:p>
        </p:txBody>
      </p:sp>
      <p:sp>
        <p:nvSpPr>
          <p:cNvPr id="2" name="テキスト ボックス 1"/>
          <p:cNvSpPr txBox="1"/>
          <p:nvPr/>
        </p:nvSpPr>
        <p:spPr>
          <a:xfrm>
            <a:off x="506213" y="1035466"/>
            <a:ext cx="9127314" cy="1631216"/>
          </a:xfrm>
          <a:prstGeom prst="rect">
            <a:avLst/>
          </a:prstGeom>
          <a:noFill/>
        </p:spPr>
        <p:txBody>
          <a:bodyPr wrap="square" rtlCol="0">
            <a:spAutoFit/>
          </a:bodyPr>
          <a:lstStyle/>
          <a:p>
            <a:pPr>
              <a:lnSpc>
                <a:spcPts val="4000"/>
              </a:lnSpc>
            </a:pPr>
            <a:r>
              <a:rPr kumimoji="1" lang="ja-JP" altLang="en-US"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rPr>
              <a:t>「自然の観察」「ネイチャーゲーム」など</a:t>
            </a:r>
            <a:endParaRPr kumimoji="1" lang="en-US" altLang="ja-JP"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endParaRPr>
          </a:p>
          <a:p>
            <a:pPr>
              <a:lnSpc>
                <a:spcPts val="4000"/>
              </a:lnSpc>
            </a:pPr>
            <a:r>
              <a:rPr kumimoji="1" lang="ja-JP" altLang="en-US" sz="1950" dirty="0">
                <a:latin typeface="BIZ UDPゴシック" panose="020B0400000000000000" pitchFamily="50" charset="-128"/>
                <a:ea typeface="BIZ UDPゴシック" panose="020B0400000000000000" pitchFamily="50" charset="-128"/>
              </a:rPr>
              <a:t>　児童や園児たちを対象に、身近にある植物や虫などを観察することで、自然への関心を持たせる機会に</a:t>
            </a:r>
            <a:endParaRPr kumimoji="1" lang="en-US" altLang="ja-JP" sz="195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5143" y="3384251"/>
            <a:ext cx="2164957" cy="2831701"/>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323" y="5127201"/>
            <a:ext cx="875640" cy="1088751"/>
          </a:xfrm>
          <a:prstGeom prst="rect">
            <a:avLst/>
          </a:prstGeom>
        </p:spPr>
      </p:pic>
      <p:sp>
        <p:nvSpPr>
          <p:cNvPr id="12" name="円形吹き出し 11"/>
          <p:cNvSpPr/>
          <p:nvPr/>
        </p:nvSpPr>
        <p:spPr>
          <a:xfrm>
            <a:off x="4788293" y="2908140"/>
            <a:ext cx="2387600" cy="1977601"/>
          </a:xfrm>
          <a:prstGeom prst="wedgeEllipseCallout">
            <a:avLst>
              <a:gd name="adj1" fmla="val 15869"/>
              <a:gd name="adj2" fmla="val 62500"/>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ysClr val="windowText" lastClr="000000"/>
                </a:solidFill>
              </a:rPr>
              <a:t>総合公園での</a:t>
            </a:r>
            <a:endParaRPr kumimoji="1" lang="en-US" altLang="ja-JP" dirty="0">
              <a:solidFill>
                <a:sysClr val="windowText" lastClr="000000"/>
              </a:solidFill>
            </a:endParaRPr>
          </a:p>
          <a:p>
            <a:pPr algn="ctr"/>
            <a:r>
              <a:rPr kumimoji="1" lang="ja-JP" altLang="en-US" dirty="0">
                <a:solidFill>
                  <a:sysClr val="windowText" lastClr="000000"/>
                </a:solidFill>
              </a:rPr>
              <a:t>レクリエーションなど</a:t>
            </a: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609" y="3666643"/>
            <a:ext cx="2438198" cy="2438198"/>
          </a:xfrm>
          <a:prstGeom prst="rect">
            <a:avLst/>
          </a:prstGeom>
        </p:spPr>
      </p:pic>
      <p:sp>
        <p:nvSpPr>
          <p:cNvPr id="14" name="テキスト ボックス 13"/>
          <p:cNvSpPr txBox="1"/>
          <p:nvPr/>
        </p:nvSpPr>
        <p:spPr>
          <a:xfrm>
            <a:off x="9347200" y="6277651"/>
            <a:ext cx="461818" cy="369332"/>
          </a:xfrm>
          <a:prstGeom prst="rect">
            <a:avLst/>
          </a:prstGeom>
          <a:noFill/>
        </p:spPr>
        <p:txBody>
          <a:bodyPr wrap="square" rtlCol="0">
            <a:spAutoFit/>
          </a:bodyPr>
          <a:lstStyle/>
          <a:p>
            <a:pPr algn="ctr"/>
            <a:r>
              <a:rPr kumimoji="1" lang="en-US" altLang="ja-JP" dirty="0"/>
              <a:t>6</a:t>
            </a:r>
            <a:endParaRPr kumimoji="1" lang="ja-JP" altLang="en-US" dirty="0"/>
          </a:p>
        </p:txBody>
      </p:sp>
    </p:spTree>
    <p:extLst>
      <p:ext uri="{BB962C8B-B14F-4D97-AF65-F5344CB8AC3E}">
        <p14:creationId xmlns:p14="http://schemas.microsoft.com/office/powerpoint/2010/main" val="145769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テキスト ボックス 2"/>
          <p:cNvSpPr txBox="1"/>
          <p:nvPr/>
        </p:nvSpPr>
        <p:spPr>
          <a:xfrm>
            <a:off x="268973" y="317897"/>
            <a:ext cx="7780735" cy="717569"/>
          </a:xfrm>
          <a:prstGeom prst="rect">
            <a:avLst/>
          </a:prstGeom>
          <a:noFill/>
        </p:spPr>
        <p:txBody>
          <a:bodyPr wrap="square" rtlCol="0">
            <a:spAutoFit/>
          </a:bodyPr>
          <a:lstStyle/>
          <a:p>
            <a:r>
              <a:rPr kumimoji="1" lang="ja-JP" altLang="en-US" sz="4063" dirty="0">
                <a:ln>
                  <a:solidFill>
                    <a:schemeClr val="bg1"/>
                  </a:solidFill>
                </a:ln>
                <a:solidFill>
                  <a:schemeClr val="accent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環境学習アドバイザー派遣実績</a:t>
            </a:r>
          </a:p>
        </p:txBody>
      </p:sp>
      <p:sp>
        <p:nvSpPr>
          <p:cNvPr id="2" name="テキスト ボックス 1"/>
          <p:cNvSpPr txBox="1"/>
          <p:nvPr/>
        </p:nvSpPr>
        <p:spPr>
          <a:xfrm>
            <a:off x="506213" y="1035466"/>
            <a:ext cx="8358387" cy="1631216"/>
          </a:xfrm>
          <a:prstGeom prst="rect">
            <a:avLst/>
          </a:prstGeom>
          <a:noFill/>
        </p:spPr>
        <p:txBody>
          <a:bodyPr wrap="square" rtlCol="0">
            <a:spAutoFit/>
          </a:bodyPr>
          <a:lstStyle/>
          <a:p>
            <a:pPr>
              <a:lnSpc>
                <a:spcPts val="4000"/>
              </a:lnSpc>
            </a:pPr>
            <a:r>
              <a:rPr kumimoji="1" lang="ja-JP" altLang="en-US"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rPr>
              <a:t>「紙すき」</a:t>
            </a:r>
            <a:endParaRPr kumimoji="1" lang="en-US" altLang="ja-JP" sz="2600" b="1" dirty="0">
              <a:ln>
                <a:solidFill>
                  <a:schemeClr val="bg1"/>
                </a:solidFill>
              </a:ln>
              <a:solidFill>
                <a:schemeClr val="accent1"/>
              </a:solidFill>
              <a:latin typeface="BIZ UDPゴシック" panose="020B0400000000000000" pitchFamily="50" charset="-128"/>
              <a:ea typeface="BIZ UDPゴシック" panose="020B0400000000000000" pitchFamily="50" charset="-128"/>
            </a:endParaRPr>
          </a:p>
          <a:p>
            <a:pPr>
              <a:lnSpc>
                <a:spcPts val="4000"/>
              </a:lnSpc>
            </a:pPr>
            <a:r>
              <a:rPr kumimoji="1" lang="ja-JP" altLang="en-US" sz="1950" dirty="0">
                <a:latin typeface="BIZ UDPゴシック" panose="020B0400000000000000" pitchFamily="50" charset="-128"/>
                <a:ea typeface="BIZ UDPゴシック" panose="020B0400000000000000" pitchFamily="50" charset="-128"/>
              </a:rPr>
              <a:t>　身近でリサイクル可能な資源として、紙パックを利用した紙すきを体験。「リサイクル」に興味関心を持ってもらう機会に</a:t>
            </a:r>
            <a:endParaRPr kumimoji="1" lang="en-US" altLang="ja-JP" sz="1950"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73" y="2879982"/>
            <a:ext cx="1412045" cy="1154347"/>
          </a:xfrm>
          <a:prstGeom prst="rect">
            <a:avLst/>
          </a:prstGeom>
        </p:spPr>
      </p:pic>
      <p:grpSp>
        <p:nvGrpSpPr>
          <p:cNvPr id="10" name="グループ化 9"/>
          <p:cNvGrpSpPr/>
          <p:nvPr/>
        </p:nvGrpSpPr>
        <p:grpSpPr>
          <a:xfrm>
            <a:off x="3044873" y="4354286"/>
            <a:ext cx="1983876" cy="1576453"/>
            <a:chOff x="3903028" y="4417340"/>
            <a:chExt cx="2242847" cy="1828648"/>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72" y="4417340"/>
              <a:ext cx="1219099" cy="121909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776" y="4851450"/>
              <a:ext cx="1219099" cy="121909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3028" y="5026889"/>
              <a:ext cx="1219099" cy="1219099"/>
            </a:xfrm>
            <a:prstGeom prst="rect">
              <a:avLst/>
            </a:prstGeom>
          </p:spPr>
        </p:pic>
      </p:gr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911" y="4142501"/>
            <a:ext cx="1816870" cy="1753280"/>
          </a:xfrm>
          <a:prstGeom prst="rect">
            <a:avLst/>
          </a:prstGeom>
        </p:spPr>
      </p:pic>
      <p:sp>
        <p:nvSpPr>
          <p:cNvPr id="11" name="テキスト ボックス 10"/>
          <p:cNvSpPr txBox="1"/>
          <p:nvPr/>
        </p:nvSpPr>
        <p:spPr>
          <a:xfrm>
            <a:off x="1782618" y="3233402"/>
            <a:ext cx="1930400"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牛乳パックを</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溶かしたものと</a:t>
            </a:r>
          </a:p>
        </p:txBody>
      </p:sp>
      <p:sp>
        <p:nvSpPr>
          <p:cNvPr id="13" name="右矢印 12"/>
          <p:cNvSpPr/>
          <p:nvPr/>
        </p:nvSpPr>
        <p:spPr>
          <a:xfrm rot="3789502">
            <a:off x="1036291" y="4050959"/>
            <a:ext cx="416250" cy="41110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245510" y="3793844"/>
            <a:ext cx="2000454"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色がついた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花紙を混ぜて</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十字形 14"/>
          <p:cNvSpPr/>
          <p:nvPr/>
        </p:nvSpPr>
        <p:spPr>
          <a:xfrm>
            <a:off x="2442781" y="4771476"/>
            <a:ext cx="436016" cy="428571"/>
          </a:xfrm>
          <a:prstGeom prst="plus">
            <a:avLst>
              <a:gd name="adj" fmla="val 45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20077983">
            <a:off x="5279939" y="4567373"/>
            <a:ext cx="818414" cy="8367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38142" y="2913822"/>
            <a:ext cx="2000454" cy="523220"/>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枠に入れて形を整え、</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乾いたら完成！</a:t>
            </a:r>
          </a:p>
        </p:txBody>
      </p:sp>
      <p:sp>
        <p:nvSpPr>
          <p:cNvPr id="18" name="角丸四角形 17"/>
          <p:cNvSpPr/>
          <p:nvPr/>
        </p:nvSpPr>
        <p:spPr>
          <a:xfrm rot="21050642">
            <a:off x="6258788" y="3580443"/>
            <a:ext cx="1915982" cy="1418482"/>
          </a:xfrm>
          <a:prstGeom prst="roundRect">
            <a:avLst>
              <a:gd name="adj" fmla="val 10550"/>
            </a:avLst>
          </a:prstGeom>
          <a:solidFill>
            <a:srgbClr val="FFE7FF"/>
          </a:solidFill>
          <a:ln>
            <a:solidFill>
              <a:srgbClr val="FF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rot="1169245">
            <a:off x="7154256" y="4391145"/>
            <a:ext cx="2144825" cy="1550129"/>
          </a:xfrm>
          <a:prstGeom prst="roundRect">
            <a:avLst>
              <a:gd name="adj" fmla="val 10550"/>
            </a:avLst>
          </a:prstGeom>
          <a:solidFill>
            <a:srgbClr val="C7F4FD"/>
          </a:solidFill>
          <a:ln>
            <a:solidFill>
              <a:srgbClr val="67E1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24615" y="5669129"/>
            <a:ext cx="1930400" cy="261610"/>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イメージ</a:t>
            </a:r>
          </a:p>
        </p:txBody>
      </p:sp>
      <p:sp>
        <p:nvSpPr>
          <p:cNvPr id="22" name="テキスト ボックス 21"/>
          <p:cNvSpPr txBox="1"/>
          <p:nvPr/>
        </p:nvSpPr>
        <p:spPr>
          <a:xfrm>
            <a:off x="9347200" y="6277651"/>
            <a:ext cx="461818" cy="369332"/>
          </a:xfrm>
          <a:prstGeom prst="rect">
            <a:avLst/>
          </a:prstGeom>
          <a:noFill/>
        </p:spPr>
        <p:txBody>
          <a:bodyPr wrap="square" rtlCol="0">
            <a:spAutoFit/>
          </a:bodyPr>
          <a:lstStyle/>
          <a:p>
            <a:pPr algn="ctr"/>
            <a:r>
              <a:rPr kumimoji="1" lang="en-US" altLang="ja-JP" dirty="0"/>
              <a:t>7</a:t>
            </a:r>
            <a:endParaRPr kumimoji="1" lang="ja-JP" altLang="en-US" dirty="0"/>
          </a:p>
        </p:txBody>
      </p:sp>
    </p:spTree>
    <p:extLst>
      <p:ext uri="{BB962C8B-B14F-4D97-AF65-F5344CB8AC3E}">
        <p14:creationId xmlns:p14="http://schemas.microsoft.com/office/powerpoint/2010/main" val="3190723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Integral</Template>
  <TotalTime>1752</TotalTime>
  <Words>1287</Words>
  <PresentationFormat>A4 210 x 297 mm</PresentationFormat>
  <Paragraphs>168</Paragraphs>
  <Slides>12</Slides>
  <Notes>4</Notes>
  <HiddenSlides>0</HiddenSlides>
  <MMClips>0</MMClips>
  <ScaleCrop>false</ScaleCrop>
  <HeadingPairs>
    <vt:vector baseType="variant" size="6">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baseType="lpstr" size="21">
      <vt:lpstr>AR丸ゴシック体E</vt:lpstr>
      <vt:lpstr>BIZ UDPゴシック</vt:lpstr>
      <vt:lpstr>HGP創英角ｺﾞｼｯｸUB</vt:lpstr>
      <vt:lpstr>HGS創英角ｺﾞｼｯｸUB</vt:lpstr>
      <vt:lpstr>Tw Cen MT</vt:lpstr>
      <vt:lpstr>Tw Cen MT Condensed</vt:lpstr>
      <vt:lpstr>游ゴシック</vt:lpstr>
      <vt:lpstr>Wingdings 3</vt:lpstr>
      <vt:lpstr>インテグラル</vt:lpstr>
      <vt:lpstr>環境学習アドバイザー 派遣制度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2025-07-10T07:50:39Z</cp:lastPrinted>
  <dcterms:created xsi:type="dcterms:W3CDTF">2024-07-08T10:32:33Z</dcterms:created>
  <dcterms:modified xsi:type="dcterms:W3CDTF">2026-04-23T05:12:01Z</dcterms:modified>
</cp:coreProperties>
</file>